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 id="259" r:id="rId7"/>
    <p:sldId id="256" r:id="rId8"/>
    <p:sldId id="262" r:id="rId9"/>
    <p:sldId id="260" r:id="rId10"/>
    <p:sldId id="263" r:id="rId11"/>
    <p:sldId id="264" r:id="rId12"/>
    <p:sldId id="265" r:id="rId13"/>
    <p:sldId id="266" r:id="rId14"/>
    <p:sldId id="268" r:id="rId15"/>
    <p:sldId id="269" r:id="rId16"/>
    <p:sldId id="267" r:id="rId17"/>
    <p:sldId id="261"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scalle Cup" initials="PC" lastIdx="1" clrIdx="0">
    <p:extLst>
      <p:ext uri="{19B8F6BF-5375-455C-9EA6-DF929625EA0E}">
        <p15:presenceInfo xmlns:p15="http://schemas.microsoft.com/office/powerpoint/2012/main" userId="S::pascalle.cup@award.nl::0ea304e4-fd88-43e4-aecf-62256dd202c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A41048-F355-4726-A231-78F0B5D32B7E}" v="16" dt="2019-09-06T09:40:00.709"/>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cdf420d-3d1b-463e-9173-44ff0cd1b36a" providerId="ADAL" clId="{36A41048-F355-4726-A231-78F0B5D32B7E}"/>
    <pc:docChg chg="custSel addSld modSld">
      <pc:chgData name="Pascalle Cup" userId="acdf420d-3d1b-463e-9173-44ff0cd1b36a" providerId="ADAL" clId="{36A41048-F355-4726-A231-78F0B5D32B7E}" dt="2019-09-06T09:43:22.287" v="1200" actId="14100"/>
      <pc:docMkLst>
        <pc:docMk/>
      </pc:docMkLst>
      <pc:sldChg chg="modSp">
        <pc:chgData name="Pascalle Cup" userId="acdf420d-3d1b-463e-9173-44ff0cd1b36a" providerId="ADAL" clId="{36A41048-F355-4726-A231-78F0B5D32B7E}" dt="2019-09-04T08:59:03.851" v="267" actId="20577"/>
        <pc:sldMkLst>
          <pc:docMk/>
          <pc:sldMk cId="1858147356" sldId="258"/>
        </pc:sldMkLst>
        <pc:spChg chg="mod">
          <ac:chgData name="Pascalle Cup" userId="acdf420d-3d1b-463e-9173-44ff0cd1b36a" providerId="ADAL" clId="{36A41048-F355-4726-A231-78F0B5D32B7E}" dt="2019-09-04T08:59:03.851" v="267" actId="20577"/>
          <ac:spMkLst>
            <pc:docMk/>
            <pc:sldMk cId="1858147356" sldId="258"/>
            <ac:spMk id="4" creationId="{BF224373-E7B2-4E2A-A25D-FE52544DB759}"/>
          </ac:spMkLst>
        </pc:spChg>
      </pc:sldChg>
      <pc:sldChg chg="addSp delSp modSp add">
        <pc:chgData name="Pascalle Cup" userId="acdf420d-3d1b-463e-9173-44ff0cd1b36a" providerId="ADAL" clId="{36A41048-F355-4726-A231-78F0B5D32B7E}" dt="2019-09-04T08:58:27.846" v="156" actId="688"/>
        <pc:sldMkLst>
          <pc:docMk/>
          <pc:sldMk cId="1259392427" sldId="267"/>
        </pc:sldMkLst>
        <pc:spChg chg="add del mod">
          <ac:chgData name="Pascalle Cup" userId="acdf420d-3d1b-463e-9173-44ff0cd1b36a" providerId="ADAL" clId="{36A41048-F355-4726-A231-78F0B5D32B7E}" dt="2019-09-04T08:57:30.128" v="48"/>
          <ac:spMkLst>
            <pc:docMk/>
            <pc:sldMk cId="1259392427" sldId="267"/>
            <ac:spMk id="2" creationId="{60C90A44-E701-47E1-A080-5056C360B492}"/>
          </ac:spMkLst>
        </pc:spChg>
        <pc:spChg chg="add mod">
          <ac:chgData name="Pascalle Cup" userId="acdf420d-3d1b-463e-9173-44ff0cd1b36a" providerId="ADAL" clId="{36A41048-F355-4726-A231-78F0B5D32B7E}" dt="2019-09-04T08:57:29.725" v="46" actId="688"/>
          <ac:spMkLst>
            <pc:docMk/>
            <pc:sldMk cId="1259392427" sldId="267"/>
            <ac:spMk id="3" creationId="{CFAF932F-8155-423D-A3F1-0BBC95AFA2F2}"/>
          </ac:spMkLst>
        </pc:spChg>
        <pc:spChg chg="add mod">
          <ac:chgData name="Pascalle Cup" userId="acdf420d-3d1b-463e-9173-44ff0cd1b36a" providerId="ADAL" clId="{36A41048-F355-4726-A231-78F0B5D32B7E}" dt="2019-09-04T08:58:27.846" v="156" actId="688"/>
          <ac:spMkLst>
            <pc:docMk/>
            <pc:sldMk cId="1259392427" sldId="267"/>
            <ac:spMk id="4" creationId="{A5EB0C58-6E9D-4244-BA1B-E0A00DED58AF}"/>
          </ac:spMkLst>
        </pc:spChg>
      </pc:sldChg>
      <pc:sldChg chg="addSp modSp add">
        <pc:chgData name="Pascalle Cup" userId="acdf420d-3d1b-463e-9173-44ff0cd1b36a" providerId="ADAL" clId="{36A41048-F355-4726-A231-78F0B5D32B7E}" dt="2019-09-06T09:34:41.496" v="565" actId="1076"/>
        <pc:sldMkLst>
          <pc:docMk/>
          <pc:sldMk cId="2854768251" sldId="268"/>
        </pc:sldMkLst>
        <pc:spChg chg="add mod">
          <ac:chgData name="Pascalle Cup" userId="acdf420d-3d1b-463e-9173-44ff0cd1b36a" providerId="ADAL" clId="{36A41048-F355-4726-A231-78F0B5D32B7E}" dt="2019-09-06T09:33:45.041" v="493" actId="14100"/>
          <ac:spMkLst>
            <pc:docMk/>
            <pc:sldMk cId="2854768251" sldId="268"/>
            <ac:spMk id="2" creationId="{D1920B89-E637-47D8-B480-295BE613E1D2}"/>
          </ac:spMkLst>
        </pc:spChg>
        <pc:spChg chg="add mod">
          <ac:chgData name="Pascalle Cup" userId="acdf420d-3d1b-463e-9173-44ff0cd1b36a" providerId="ADAL" clId="{36A41048-F355-4726-A231-78F0B5D32B7E}" dt="2019-09-06T09:34:41.496" v="565" actId="1076"/>
          <ac:spMkLst>
            <pc:docMk/>
            <pc:sldMk cId="2854768251" sldId="268"/>
            <ac:spMk id="3" creationId="{C7915D79-D5FE-4C39-8A48-633DC528DD04}"/>
          </ac:spMkLst>
        </pc:spChg>
        <pc:spChg chg="add mod">
          <ac:chgData name="Pascalle Cup" userId="acdf420d-3d1b-463e-9173-44ff0cd1b36a" providerId="ADAL" clId="{36A41048-F355-4726-A231-78F0B5D32B7E}" dt="2019-09-06T09:34:38.998" v="564" actId="207"/>
          <ac:spMkLst>
            <pc:docMk/>
            <pc:sldMk cId="2854768251" sldId="268"/>
            <ac:spMk id="4" creationId="{01973D6B-AB89-4181-8D98-F513DB9D33FC}"/>
          </ac:spMkLst>
        </pc:spChg>
      </pc:sldChg>
      <pc:sldChg chg="addSp modSp add">
        <pc:chgData name="Pascalle Cup" userId="acdf420d-3d1b-463e-9173-44ff0cd1b36a" providerId="ADAL" clId="{36A41048-F355-4726-A231-78F0B5D32B7E}" dt="2019-09-06T09:43:22.287" v="1200" actId="14100"/>
        <pc:sldMkLst>
          <pc:docMk/>
          <pc:sldMk cId="468538778" sldId="269"/>
        </pc:sldMkLst>
        <pc:spChg chg="add mod">
          <ac:chgData name="Pascalle Cup" userId="acdf420d-3d1b-463e-9173-44ff0cd1b36a" providerId="ADAL" clId="{36A41048-F355-4726-A231-78F0B5D32B7E}" dt="2019-09-06T09:43:22.287" v="1200" actId="14100"/>
          <ac:spMkLst>
            <pc:docMk/>
            <pc:sldMk cId="468538778" sldId="269"/>
            <ac:spMk id="2" creationId="{1EEED6F3-E0DC-4135-97C1-0B0962999946}"/>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19-09-01T20:16:05.482" idx="1">
    <p:pos x="10" y="10"/>
    <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normAutofit/>
          </a:bodyPr>
          <a:lstStyle>
            <a:lvl1pPr>
              <a:defRPr sz="2800">
                <a:latin typeface="Arial" pitchFamily="34" charset="0"/>
                <a:cs typeface="Arial" pitchFamily="34" charset="0"/>
              </a:defRPr>
            </a:lvl1pPr>
          </a:lstStyle>
          <a:p>
            <a:r>
              <a:rPr lang="nl-NL"/>
              <a:t>Klik om de stijl te bewerken</a:t>
            </a:r>
            <a:endParaRPr lang="nl-NL" dirty="0"/>
          </a:p>
        </p:txBody>
      </p:sp>
      <p:sp>
        <p:nvSpPr>
          <p:cNvPr id="3" name="Ondertitel 2"/>
          <p:cNvSpPr>
            <a:spLocks noGrp="1"/>
          </p:cNvSpPr>
          <p:nvPr>
            <p:ph type="subTitle" idx="1"/>
          </p:nvPr>
        </p:nvSpPr>
        <p:spPr>
          <a:xfrm>
            <a:off x="1828800" y="3886200"/>
            <a:ext cx="85344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6-9-2019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108602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609600" y="274639"/>
            <a:ext cx="80264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6-9-2019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4266101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8860565" cy="648072"/>
          </a:xfrm>
        </p:spPr>
        <p:txBody>
          <a:bodyPr>
            <a:noAutofit/>
          </a:bodyPr>
          <a:lstStyle>
            <a:lvl1pPr algn="l">
              <a:defRPr sz="2800" b="1">
                <a:latin typeface="Arial" pitchFamily="34" charset="0"/>
                <a:cs typeface="Arial" pitchFamily="34" charset="0"/>
              </a:defRPr>
            </a:lvl1pPr>
          </a:lstStyle>
          <a:p>
            <a:r>
              <a:rPr lang="nl-NL"/>
              <a:t>Klik om de stijl te bewerken</a:t>
            </a:r>
            <a:endParaRPr lang="nl-NL" dirty="0"/>
          </a:p>
        </p:txBody>
      </p:sp>
      <p:sp>
        <p:nvSpPr>
          <p:cNvPr id="3" name="Tijdelijke aanduiding voor inhoud 2"/>
          <p:cNvSpPr>
            <a:spLocks noGrp="1"/>
          </p:cNvSpPr>
          <p:nvPr>
            <p:ph idx="1"/>
          </p:nvPr>
        </p:nvSpPr>
        <p:spPr>
          <a:xfrm>
            <a:off x="2735627" y="1196753"/>
            <a:ext cx="8846773"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6-9-2019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1687161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normAutofit/>
          </a:bodyPr>
          <a:lstStyle>
            <a:lvl1pPr algn="l">
              <a:defRPr sz="3600" b="1" cap="all">
                <a:latin typeface="Arial" pitchFamily="34" charset="0"/>
                <a:cs typeface="Arial" pitchFamily="34" charset="0"/>
              </a:defRPr>
            </a:lvl1pPr>
          </a:lstStyle>
          <a:p>
            <a:r>
              <a:rPr lang="nl-NL"/>
              <a:t>Klik om de stijl te bewerken</a:t>
            </a:r>
            <a:endParaRPr lang="nl-NL" dirty="0"/>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6-9-2019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3006398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a:t>Klik om de stijl te bewerken</a:t>
            </a:r>
            <a:endParaRPr lang="nl-NL" dirty="0"/>
          </a:p>
        </p:txBody>
      </p:sp>
      <p:sp>
        <p:nvSpPr>
          <p:cNvPr id="3" name="Tijdelijke aanduiding voor inhoud 2"/>
          <p:cNvSpPr>
            <a:spLocks noGrp="1"/>
          </p:cNvSpPr>
          <p:nvPr>
            <p:ph sz="half" idx="1"/>
          </p:nvPr>
        </p:nvSpPr>
        <p:spPr>
          <a:xfrm>
            <a:off x="609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inhoud 3"/>
          <p:cNvSpPr>
            <a:spLocks noGrp="1"/>
          </p:cNvSpPr>
          <p:nvPr>
            <p:ph sz="half" idx="2"/>
          </p:nvPr>
        </p:nvSpPr>
        <p:spPr>
          <a:xfrm>
            <a:off x="6197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6-9-2019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2814840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endParaRPr lang="nl-NL" dirty="0"/>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6-9-2019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2157463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6-9-2019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2906252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4766733" y="273051"/>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6-9-2019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4243983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NL" dirty="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6-9-2019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3455455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9F7D0DF-6525-4DBA-86C1-2BE34BA5B55D}" type="datetimeFigureOut">
              <a:rPr lang="nl-NL" smtClean="0"/>
              <a:t>6-9-2019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318836C8-8E5A-4E03-B704-DFA40452F201}" type="slidenum">
              <a:rPr lang="nl-NL" smtClean="0"/>
              <a:t>‹nr.›</a:t>
            </a:fld>
            <a:endParaRPr lang="nl-NL"/>
          </a:p>
        </p:txBody>
      </p:sp>
    </p:spTree>
    <p:extLst>
      <p:ext uri="{BB962C8B-B14F-4D97-AF65-F5344CB8AC3E}">
        <p14:creationId xmlns:p14="http://schemas.microsoft.com/office/powerpoint/2010/main" val="3629358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D0DF-6525-4DBA-86C1-2BE34BA5B55D}" type="datetimeFigureOut">
              <a:rPr lang="nl-NL" smtClean="0"/>
              <a:t>6-9-2019</a:t>
            </a:fld>
            <a:endParaRPr lang="nl-NL"/>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836C8-8E5A-4E03-B704-DFA40452F201}" type="slidenum">
              <a:rPr lang="nl-NL" smtClean="0"/>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 y="1"/>
            <a:ext cx="12189884"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86504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hyperlink" Target="https://www.ruimtelijkeplannen.nl/documents/NL.IMRO.085500002001017-/v_NL.IMRO.085500002001017-.pdf" TargetMode="External"/><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hyperlink" Target="https://decentrale.regelgeving.overheid.nl/cvdr/xhtmloutput/Historie/Zeeland/CVDR230513/CVDR230513_2.html" TargetMode="External"/><Relationship Id="rId5" Type="http://schemas.openxmlformats.org/officeDocument/2006/relationships/hyperlink" Target="https://www.brabant.nl/dossiers/dossiers-op-thema/ruimtelijke-ordening/ruimtelijk-beleid/structuurvisie" TargetMode="External"/><Relationship Id="rId4" Type="http://schemas.openxmlformats.org/officeDocument/2006/relationships/hyperlink" Target="https://www.omgevingsweb.nl/cms/files/2016-12/d-nl.imro.0855.stv2015001-d00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sz="3600" b="1" dirty="0" err="1">
                <a:solidFill>
                  <a:schemeClr val="accent1"/>
                </a:solidFill>
              </a:rPr>
              <a:t>Stad&amp;Wijk</a:t>
            </a:r>
            <a:endParaRPr lang="nl-NL" b="1" dirty="0">
              <a:solidFill>
                <a:schemeClr val="accent1"/>
              </a:solidFill>
            </a:endParaRPr>
          </a:p>
        </p:txBody>
      </p:sp>
      <p:sp>
        <p:nvSpPr>
          <p:cNvPr id="3" name="Ondertitel 2"/>
          <p:cNvSpPr>
            <a:spLocks noGrp="1"/>
          </p:cNvSpPr>
          <p:nvPr>
            <p:ph type="subTitle" idx="1"/>
          </p:nvPr>
        </p:nvSpPr>
        <p:spPr>
          <a:xfrm>
            <a:off x="1899822" y="3184864"/>
            <a:ext cx="8534400" cy="1752600"/>
          </a:xfrm>
        </p:spPr>
        <p:txBody>
          <a:bodyPr>
            <a:normAutofit/>
          </a:bodyPr>
          <a:lstStyle/>
          <a:p>
            <a:r>
              <a:rPr lang="nl-NL" sz="2400" dirty="0"/>
              <a:t>1920 Jaar 3 – Periode 1</a:t>
            </a:r>
          </a:p>
          <a:p>
            <a:r>
              <a:rPr lang="nl-NL" sz="2400" dirty="0"/>
              <a:t>Les 1 </a:t>
            </a:r>
            <a:r>
              <a:rPr lang="nl-NL" sz="2400" dirty="0" err="1"/>
              <a:t>expertles</a:t>
            </a:r>
            <a:r>
              <a:rPr lang="nl-NL" sz="2400" dirty="0"/>
              <a:t> 6 september</a:t>
            </a:r>
          </a:p>
        </p:txBody>
      </p:sp>
    </p:spTree>
    <p:extLst>
      <p:ext uri="{BB962C8B-B14F-4D97-AF65-F5344CB8AC3E}">
        <p14:creationId xmlns:p14="http://schemas.microsoft.com/office/powerpoint/2010/main" val="1111524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a:extLst>
              <a:ext uri="{FF2B5EF4-FFF2-40B4-BE49-F238E27FC236}">
                <a16:creationId xmlns:a16="http://schemas.microsoft.com/office/drawing/2014/main" id="{6486EC5E-27E7-45D8-9755-685D53A8CCAC}"/>
              </a:ext>
            </a:extLst>
          </p:cNvPr>
          <p:cNvPicPr>
            <a:picLocks noChangeAspect="1"/>
          </p:cNvPicPr>
          <p:nvPr/>
        </p:nvPicPr>
        <p:blipFill>
          <a:blip r:embed="rId2"/>
          <a:stretch>
            <a:fillRect/>
          </a:stretch>
        </p:blipFill>
        <p:spPr>
          <a:xfrm>
            <a:off x="2440942" y="1876522"/>
            <a:ext cx="8943607" cy="2962913"/>
          </a:xfrm>
          <a:prstGeom prst="rect">
            <a:avLst/>
          </a:prstGeom>
        </p:spPr>
      </p:pic>
    </p:spTree>
    <p:extLst>
      <p:ext uri="{BB962C8B-B14F-4D97-AF65-F5344CB8AC3E}">
        <p14:creationId xmlns:p14="http://schemas.microsoft.com/office/powerpoint/2010/main" val="1725748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D1920B89-E637-47D8-B480-295BE613E1D2}"/>
              </a:ext>
            </a:extLst>
          </p:cNvPr>
          <p:cNvSpPr txBox="1"/>
          <p:nvPr/>
        </p:nvSpPr>
        <p:spPr>
          <a:xfrm>
            <a:off x="2237173" y="1793289"/>
            <a:ext cx="8744505" cy="2677656"/>
          </a:xfrm>
          <a:prstGeom prst="rect">
            <a:avLst/>
          </a:prstGeom>
          <a:noFill/>
        </p:spPr>
        <p:txBody>
          <a:bodyPr wrap="square" rtlCol="0">
            <a:spAutoFit/>
          </a:bodyPr>
          <a:lstStyle/>
          <a:p>
            <a:r>
              <a:rPr lang="nl-NL" sz="2800" dirty="0"/>
              <a:t>Onderzoek welk stedelijk beleid / visie document er aansluit bij jullie IBS:</a:t>
            </a:r>
          </a:p>
          <a:p>
            <a:pPr marL="285750" indent="-285750">
              <a:buFontTx/>
              <a:buChar char="-"/>
            </a:pPr>
            <a:r>
              <a:rPr lang="nl-NL" sz="2800" dirty="0"/>
              <a:t>Lange Nieuwstraat</a:t>
            </a:r>
          </a:p>
          <a:p>
            <a:pPr marL="285750" indent="-285750">
              <a:buFontTx/>
              <a:buChar char="-"/>
            </a:pPr>
            <a:r>
              <a:rPr lang="nl-NL" sz="2800" dirty="0"/>
              <a:t>Stadpark</a:t>
            </a:r>
          </a:p>
          <a:p>
            <a:pPr marL="285750" indent="-285750">
              <a:buFontTx/>
              <a:buChar char="-"/>
            </a:pPr>
            <a:r>
              <a:rPr lang="nl-NL" sz="2800" dirty="0"/>
              <a:t>Dwaalgebied</a:t>
            </a:r>
          </a:p>
          <a:p>
            <a:pPr marL="285750" indent="-285750">
              <a:buFontTx/>
              <a:buChar char="-"/>
            </a:pPr>
            <a:r>
              <a:rPr lang="nl-NL" sz="2800" dirty="0"/>
              <a:t>Moerenburg </a:t>
            </a:r>
          </a:p>
        </p:txBody>
      </p:sp>
      <p:sp>
        <p:nvSpPr>
          <p:cNvPr id="3" name="Ovaal 2">
            <a:extLst>
              <a:ext uri="{FF2B5EF4-FFF2-40B4-BE49-F238E27FC236}">
                <a16:creationId xmlns:a16="http://schemas.microsoft.com/office/drawing/2014/main" id="{C7915D79-D5FE-4C39-8A48-633DC528DD04}"/>
              </a:ext>
            </a:extLst>
          </p:cNvPr>
          <p:cNvSpPr/>
          <p:nvPr/>
        </p:nvSpPr>
        <p:spPr>
          <a:xfrm rot="1333480">
            <a:off x="6450133" y="2898485"/>
            <a:ext cx="4651899" cy="18643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t>Bestemmingsplan?! </a:t>
            </a:r>
          </a:p>
        </p:txBody>
      </p:sp>
      <p:sp>
        <p:nvSpPr>
          <p:cNvPr id="4" name="Ovaal 3">
            <a:extLst>
              <a:ext uri="{FF2B5EF4-FFF2-40B4-BE49-F238E27FC236}">
                <a16:creationId xmlns:a16="http://schemas.microsoft.com/office/drawing/2014/main" id="{01973D6B-AB89-4181-8D98-F513DB9D33FC}"/>
              </a:ext>
            </a:extLst>
          </p:cNvPr>
          <p:cNvSpPr/>
          <p:nvPr/>
        </p:nvSpPr>
        <p:spPr>
          <a:xfrm rot="20698507">
            <a:off x="3284738" y="4776186"/>
            <a:ext cx="3142695" cy="1518082"/>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Visie van de gemeente? Waar vastgelegd? </a:t>
            </a:r>
          </a:p>
        </p:txBody>
      </p:sp>
    </p:spTree>
    <p:extLst>
      <p:ext uri="{BB962C8B-B14F-4D97-AF65-F5344CB8AC3E}">
        <p14:creationId xmlns:p14="http://schemas.microsoft.com/office/powerpoint/2010/main" val="2854768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EEED6F3-E0DC-4135-97C1-0B0962999946}"/>
              </a:ext>
            </a:extLst>
          </p:cNvPr>
          <p:cNvSpPr txBox="1"/>
          <p:nvPr/>
        </p:nvSpPr>
        <p:spPr>
          <a:xfrm>
            <a:off x="2219417" y="1438183"/>
            <a:ext cx="8859915" cy="4247317"/>
          </a:xfrm>
          <a:prstGeom prst="rect">
            <a:avLst/>
          </a:prstGeom>
          <a:noFill/>
        </p:spPr>
        <p:txBody>
          <a:bodyPr wrap="square" rtlCol="0">
            <a:spAutoFit/>
          </a:bodyPr>
          <a:lstStyle/>
          <a:p>
            <a:r>
              <a:rPr lang="nl-NL" dirty="0"/>
              <a:t>Volgende week: </a:t>
            </a:r>
            <a:r>
              <a:rPr lang="nl-NL" dirty="0">
                <a:solidFill>
                  <a:schemeClr val="accent3"/>
                </a:solidFill>
              </a:rPr>
              <a:t>FOCUS OP DE VERSCHILLENDE TYPE WIJKEN EN BELEID DAARVOOR:</a:t>
            </a:r>
          </a:p>
          <a:p>
            <a:endParaRPr lang="nl-NL" dirty="0">
              <a:solidFill>
                <a:schemeClr val="accent3"/>
              </a:solidFill>
            </a:endParaRPr>
          </a:p>
          <a:p>
            <a:pPr marL="285750" indent="-285750">
              <a:buFontTx/>
              <a:buChar char="-"/>
            </a:pPr>
            <a:r>
              <a:rPr lang="nl-NL" dirty="0"/>
              <a:t>HOE EN WAAROM ONTSTAAN &gt; EVEN GESCHIEDENIS LES </a:t>
            </a:r>
          </a:p>
          <a:p>
            <a:pPr marL="285750" indent="-285750">
              <a:buFontTx/>
              <a:buChar char="-"/>
            </a:pPr>
            <a:endParaRPr lang="nl-NL" dirty="0"/>
          </a:p>
          <a:p>
            <a:pPr marL="285750" indent="-285750">
              <a:buFontTx/>
              <a:buChar char="-"/>
            </a:pPr>
            <a:r>
              <a:rPr lang="nl-NL" dirty="0"/>
              <a:t>VOORBEELDEN ONDERZOEKEN &gt; INSPIRATIE VOOR JE IBS</a:t>
            </a:r>
          </a:p>
          <a:p>
            <a:pPr marL="285750" indent="-285750">
              <a:buFontTx/>
              <a:buChar char="-"/>
            </a:pPr>
            <a:endParaRPr lang="nl-NL" dirty="0"/>
          </a:p>
          <a:p>
            <a:pPr marL="285750" indent="-285750">
              <a:buFontTx/>
              <a:buChar char="-"/>
            </a:pPr>
            <a:r>
              <a:rPr lang="nl-NL" dirty="0"/>
              <a:t>RELATIE MET DE RUIMTELIJKE ORDENING EN BELEID &gt; ZOEK DE KOPPELING MET JE IBS</a:t>
            </a:r>
          </a:p>
          <a:p>
            <a:pPr marL="285750" indent="-285750">
              <a:buFontTx/>
              <a:buChar char="-"/>
            </a:pPr>
            <a:endParaRPr lang="nl-NL" dirty="0"/>
          </a:p>
          <a:p>
            <a:pPr marL="285750" indent="-285750">
              <a:buFontTx/>
              <a:buChar char="-"/>
            </a:pPr>
            <a:r>
              <a:rPr lang="nl-NL" dirty="0"/>
              <a:t>HOE ZIET DE WIJK VAN JE IBS ER UIT ALS JE DOOR DE BRIL VAN RUIMTELIJKE ORDENING KIJKT &gt; FOTO’S MAKEN</a:t>
            </a:r>
          </a:p>
          <a:p>
            <a:pPr marL="285750" indent="-285750">
              <a:buFontTx/>
              <a:buChar char="-"/>
            </a:pPr>
            <a:endParaRPr lang="nl-NL" dirty="0"/>
          </a:p>
          <a:p>
            <a:pPr marL="285750" indent="-285750">
              <a:buFontTx/>
              <a:buChar char="-"/>
            </a:pPr>
            <a:endParaRPr lang="nl-NL" dirty="0"/>
          </a:p>
          <a:p>
            <a:pPr marL="285750" indent="-285750">
              <a:buFontTx/>
              <a:buChar char="-"/>
            </a:pPr>
            <a:endParaRPr lang="nl-NL" dirty="0">
              <a:solidFill>
                <a:schemeClr val="accent3"/>
              </a:solidFill>
            </a:endParaRPr>
          </a:p>
          <a:p>
            <a:endParaRPr lang="nl-NL" dirty="0">
              <a:solidFill>
                <a:schemeClr val="accent3"/>
              </a:solidFill>
            </a:endParaRPr>
          </a:p>
          <a:p>
            <a:pPr marL="285750" indent="-285750">
              <a:buFontTx/>
              <a:buChar char="-"/>
            </a:pPr>
            <a:endParaRPr lang="nl-NL" dirty="0">
              <a:solidFill>
                <a:schemeClr val="accent3"/>
              </a:solidFill>
            </a:endParaRPr>
          </a:p>
        </p:txBody>
      </p:sp>
    </p:spTree>
    <p:extLst>
      <p:ext uri="{BB962C8B-B14F-4D97-AF65-F5344CB8AC3E}">
        <p14:creationId xmlns:p14="http://schemas.microsoft.com/office/powerpoint/2010/main" val="468538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al 2">
            <a:extLst>
              <a:ext uri="{FF2B5EF4-FFF2-40B4-BE49-F238E27FC236}">
                <a16:creationId xmlns:a16="http://schemas.microsoft.com/office/drawing/2014/main" id="{CFAF932F-8155-423D-A3F1-0BBC95AFA2F2}"/>
              </a:ext>
            </a:extLst>
          </p:cNvPr>
          <p:cNvSpPr/>
          <p:nvPr/>
        </p:nvSpPr>
        <p:spPr>
          <a:xfrm rot="21028806">
            <a:off x="2493818" y="1219200"/>
            <a:ext cx="3435927" cy="26046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t>Nog iets herhalen?</a:t>
            </a:r>
          </a:p>
          <a:p>
            <a:pPr algn="ctr"/>
            <a:r>
              <a:rPr lang="nl-NL" sz="2400" dirty="0"/>
              <a:t>Aanvullen?</a:t>
            </a:r>
          </a:p>
        </p:txBody>
      </p:sp>
      <p:sp>
        <p:nvSpPr>
          <p:cNvPr id="4" name="Ovaal 3">
            <a:extLst>
              <a:ext uri="{FF2B5EF4-FFF2-40B4-BE49-F238E27FC236}">
                <a16:creationId xmlns:a16="http://schemas.microsoft.com/office/drawing/2014/main" id="{A5EB0C58-6E9D-4244-BA1B-E0A00DED58AF}"/>
              </a:ext>
            </a:extLst>
          </p:cNvPr>
          <p:cNvSpPr/>
          <p:nvPr/>
        </p:nvSpPr>
        <p:spPr>
          <a:xfrm rot="720433">
            <a:off x="7232073" y="1842655"/>
            <a:ext cx="3713018" cy="3477491"/>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a:t>Nog ‘stad en wijk zaken’ bespreken voor het IBS? </a:t>
            </a:r>
          </a:p>
        </p:txBody>
      </p:sp>
    </p:spTree>
    <p:extLst>
      <p:ext uri="{BB962C8B-B14F-4D97-AF65-F5344CB8AC3E}">
        <p14:creationId xmlns:p14="http://schemas.microsoft.com/office/powerpoint/2010/main" val="1259392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DC59EFE7-F1F2-4617-A8C6-45C86A1D6031}"/>
              </a:ext>
            </a:extLst>
          </p:cNvPr>
          <p:cNvSpPr/>
          <p:nvPr/>
        </p:nvSpPr>
        <p:spPr>
          <a:xfrm>
            <a:off x="1274743" y="1637476"/>
            <a:ext cx="1826782" cy="523220"/>
          </a:xfrm>
          <a:prstGeom prst="rect">
            <a:avLst/>
          </a:prstGeom>
        </p:spPr>
        <p:txBody>
          <a:bodyPr wrap="none">
            <a:spAutoFit/>
          </a:bodyPr>
          <a:lstStyle/>
          <a:p>
            <a:r>
              <a:rPr lang="nl-NL" sz="2800" dirty="0"/>
              <a:t>Afronding! </a:t>
            </a:r>
          </a:p>
        </p:txBody>
      </p:sp>
      <p:pic>
        <p:nvPicPr>
          <p:cNvPr id="4" name="Afbeelding 3" descr="Afbeelding met flesdop&#10;&#10;Automatisch gegenereerde beschrijving">
            <a:extLst>
              <a:ext uri="{FF2B5EF4-FFF2-40B4-BE49-F238E27FC236}">
                <a16:creationId xmlns:a16="http://schemas.microsoft.com/office/drawing/2014/main" id="{B0D99DA6-7FE4-4B2F-A184-6E55415DD9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71594" y="985420"/>
            <a:ext cx="5305238" cy="5290637"/>
          </a:xfrm>
          <a:prstGeom prst="rect">
            <a:avLst/>
          </a:prstGeom>
        </p:spPr>
      </p:pic>
    </p:spTree>
    <p:extLst>
      <p:ext uri="{BB962C8B-B14F-4D97-AF65-F5344CB8AC3E}">
        <p14:creationId xmlns:p14="http://schemas.microsoft.com/office/powerpoint/2010/main" val="4081514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BF224373-E7B2-4E2A-A25D-FE52544DB759}"/>
              </a:ext>
            </a:extLst>
          </p:cNvPr>
          <p:cNvSpPr txBox="1"/>
          <p:nvPr/>
        </p:nvSpPr>
        <p:spPr>
          <a:xfrm>
            <a:off x="1704512" y="1411549"/>
            <a:ext cx="8202967" cy="2954655"/>
          </a:xfrm>
          <a:prstGeom prst="rect">
            <a:avLst/>
          </a:prstGeom>
          <a:noFill/>
        </p:spPr>
        <p:txBody>
          <a:bodyPr wrap="square" rtlCol="0">
            <a:spAutoFit/>
          </a:bodyPr>
          <a:lstStyle/>
          <a:p>
            <a:r>
              <a:rPr lang="nl-NL" sz="2400" b="1" dirty="0">
                <a:solidFill>
                  <a:schemeClr val="accent1"/>
                </a:solidFill>
              </a:rPr>
              <a:t>Programma voor vandaag:</a:t>
            </a:r>
          </a:p>
          <a:p>
            <a:pPr marL="342900" indent="-342900">
              <a:buAutoNum type="arabicPeriod"/>
            </a:pPr>
            <a:r>
              <a:rPr lang="nl-NL" dirty="0"/>
              <a:t>Kennismaking </a:t>
            </a:r>
          </a:p>
          <a:p>
            <a:pPr marL="342900" indent="-342900">
              <a:buAutoNum type="arabicPeriod"/>
            </a:pPr>
            <a:r>
              <a:rPr lang="nl-NL" dirty="0"/>
              <a:t>Thema van deze periode voor stad en wijk = ruimtelijke ordening en samenwerking in de wijk.</a:t>
            </a:r>
          </a:p>
          <a:p>
            <a:pPr marL="342900" indent="-342900">
              <a:buAutoNum type="arabicPeriod"/>
            </a:pPr>
            <a:r>
              <a:rPr lang="nl-NL" dirty="0"/>
              <a:t>Beleid op gebied van ruimtelijke ordening: puzzeltje leggen</a:t>
            </a:r>
          </a:p>
          <a:p>
            <a:pPr marL="342900" indent="-342900">
              <a:buAutoNum type="arabicPeriod"/>
            </a:pPr>
            <a:r>
              <a:rPr lang="nl-NL" dirty="0"/>
              <a:t>Aan de slag </a:t>
            </a:r>
          </a:p>
          <a:p>
            <a:pPr marL="342900" indent="-342900">
              <a:buAutoNum type="arabicPeriod"/>
            </a:pPr>
            <a:r>
              <a:rPr lang="nl-NL" dirty="0"/>
              <a:t>Nog zaken herhalen, uitdiepen?</a:t>
            </a:r>
          </a:p>
          <a:p>
            <a:pPr marL="342900" indent="-342900">
              <a:buAutoNum type="arabicPeriod"/>
            </a:pPr>
            <a:r>
              <a:rPr lang="nl-NL" dirty="0"/>
              <a:t>Nog ‘stad en wijk vragen’ rond je IBS?</a:t>
            </a:r>
          </a:p>
          <a:p>
            <a:pPr marL="342900" indent="-342900">
              <a:buAutoNum type="arabicPeriod"/>
            </a:pPr>
            <a:r>
              <a:rPr lang="nl-NL" dirty="0"/>
              <a:t>Afronding. </a:t>
            </a:r>
          </a:p>
          <a:p>
            <a:endParaRPr lang="nl-NL" dirty="0"/>
          </a:p>
        </p:txBody>
      </p:sp>
    </p:spTree>
    <p:extLst>
      <p:ext uri="{BB962C8B-B14F-4D97-AF65-F5344CB8AC3E}">
        <p14:creationId xmlns:p14="http://schemas.microsoft.com/office/powerpoint/2010/main" val="1858147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11AD290E-27B9-49E8-84C3-6BB0D0AD8F1E}"/>
              </a:ext>
            </a:extLst>
          </p:cNvPr>
          <p:cNvSpPr/>
          <p:nvPr/>
        </p:nvSpPr>
        <p:spPr>
          <a:xfrm>
            <a:off x="1399259" y="1149205"/>
            <a:ext cx="8310801" cy="523220"/>
          </a:xfrm>
          <a:prstGeom prst="rect">
            <a:avLst/>
          </a:prstGeom>
        </p:spPr>
        <p:txBody>
          <a:bodyPr wrap="none">
            <a:spAutoFit/>
          </a:bodyPr>
          <a:lstStyle/>
          <a:p>
            <a:r>
              <a:rPr lang="nl-NL" sz="2800" dirty="0">
                <a:solidFill>
                  <a:schemeClr val="accent1"/>
                </a:solidFill>
              </a:rPr>
              <a:t>Ruimtelijke ordening, belangrijke begrippen in deze les: </a:t>
            </a:r>
          </a:p>
        </p:txBody>
      </p:sp>
      <p:sp>
        <p:nvSpPr>
          <p:cNvPr id="9" name="Rechthoek 8">
            <a:extLst>
              <a:ext uri="{FF2B5EF4-FFF2-40B4-BE49-F238E27FC236}">
                <a16:creationId xmlns:a16="http://schemas.microsoft.com/office/drawing/2014/main" id="{B0E7122C-63D1-4925-9D9E-CD3778EDF474}"/>
              </a:ext>
            </a:extLst>
          </p:cNvPr>
          <p:cNvSpPr/>
          <p:nvPr/>
        </p:nvSpPr>
        <p:spPr>
          <a:xfrm>
            <a:off x="1519333" y="1846555"/>
            <a:ext cx="4757179" cy="3327834"/>
          </a:xfrm>
          <a:prstGeom prst="rect">
            <a:avLst/>
          </a:prstGeom>
        </p:spPr>
        <p:txBody>
          <a:bodyPr wrap="square">
            <a:spAutoFit/>
          </a:bodyPr>
          <a:lstStyle/>
          <a:p>
            <a:pPr>
              <a:lnSpc>
                <a:spcPct val="107000"/>
              </a:lnSpc>
              <a:spcAft>
                <a:spcPts val="800"/>
              </a:spcAft>
            </a:pPr>
            <a:r>
              <a:rPr lang="nl-NL" sz="2000" dirty="0">
                <a:latin typeface="Calibri" panose="020F0502020204030204" pitchFamily="34" charset="0"/>
                <a:ea typeface="Calibri" panose="020F0502020204030204" pitchFamily="34" charset="0"/>
                <a:cs typeface="Times New Roman" panose="02020603050405020304" pitchFamily="18" charset="0"/>
              </a:rPr>
              <a:t>Ruimtelijke ordening</a:t>
            </a:r>
          </a:p>
          <a:p>
            <a:pPr>
              <a:lnSpc>
                <a:spcPct val="107000"/>
              </a:lnSpc>
              <a:spcAft>
                <a:spcPts val="800"/>
              </a:spcAft>
            </a:pPr>
            <a:r>
              <a:rPr lang="nl-NL" sz="2000" dirty="0">
                <a:latin typeface="Calibri" panose="020F0502020204030204" pitchFamily="34" charset="0"/>
                <a:ea typeface="Calibri" panose="020F0502020204030204" pitchFamily="34" charset="0"/>
                <a:cs typeface="Times New Roman" panose="02020603050405020304" pitchFamily="18" charset="0"/>
              </a:rPr>
              <a:t>Leefomgeving</a:t>
            </a:r>
          </a:p>
          <a:p>
            <a:pPr>
              <a:lnSpc>
                <a:spcPct val="107000"/>
              </a:lnSpc>
              <a:spcAft>
                <a:spcPts val="800"/>
              </a:spcAft>
            </a:pPr>
            <a:r>
              <a:rPr lang="nl-NL" sz="2000" dirty="0">
                <a:latin typeface="Calibri" panose="020F0502020204030204" pitchFamily="34" charset="0"/>
                <a:ea typeface="Calibri" panose="020F0502020204030204" pitchFamily="34" charset="0"/>
                <a:cs typeface="Times New Roman" panose="02020603050405020304" pitchFamily="18" charset="0"/>
              </a:rPr>
              <a:t>Planologie</a:t>
            </a:r>
          </a:p>
          <a:p>
            <a:pPr>
              <a:lnSpc>
                <a:spcPct val="107000"/>
              </a:lnSpc>
              <a:spcAft>
                <a:spcPts val="800"/>
              </a:spcAft>
            </a:pPr>
            <a:r>
              <a:rPr lang="nl-NL" sz="2000" dirty="0">
                <a:latin typeface="Calibri" panose="020F0502020204030204" pitchFamily="34" charset="0"/>
                <a:ea typeface="Calibri" panose="020F0502020204030204" pitchFamily="34" charset="0"/>
                <a:cs typeface="Times New Roman" panose="02020603050405020304" pitchFamily="18" charset="0"/>
              </a:rPr>
              <a:t>Fysieke leefomgeving</a:t>
            </a:r>
          </a:p>
          <a:p>
            <a:pPr>
              <a:lnSpc>
                <a:spcPct val="107000"/>
              </a:lnSpc>
              <a:spcAft>
                <a:spcPts val="800"/>
              </a:spcAft>
            </a:pPr>
            <a:r>
              <a:rPr lang="nl-NL" sz="2000" dirty="0">
                <a:latin typeface="Calibri" panose="020F0502020204030204" pitchFamily="34" charset="0"/>
                <a:ea typeface="Calibri" panose="020F0502020204030204" pitchFamily="34" charset="0"/>
                <a:cs typeface="Times New Roman" panose="02020603050405020304" pitchFamily="18" charset="0"/>
              </a:rPr>
              <a:t>De Wet ruimtelijke ordening (</a:t>
            </a:r>
            <a:r>
              <a:rPr lang="nl-NL" sz="2000" dirty="0" err="1">
                <a:latin typeface="Calibri" panose="020F0502020204030204" pitchFamily="34" charset="0"/>
                <a:ea typeface="Calibri" panose="020F0502020204030204" pitchFamily="34" charset="0"/>
                <a:cs typeface="Times New Roman" panose="02020603050405020304" pitchFamily="18" charset="0"/>
              </a:rPr>
              <a:t>Wro</a:t>
            </a:r>
            <a:r>
              <a:rPr lang="nl-NL" sz="20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nl-NL" sz="2000" dirty="0">
                <a:latin typeface="Calibri" panose="020F0502020204030204" pitchFamily="34" charset="0"/>
                <a:ea typeface="Calibri" panose="020F0502020204030204" pitchFamily="34" charset="0"/>
                <a:cs typeface="Times New Roman" panose="02020603050405020304" pitchFamily="18" charset="0"/>
              </a:rPr>
              <a:t>Milieueffectrapportage</a:t>
            </a:r>
          </a:p>
          <a:p>
            <a:pPr>
              <a:lnSpc>
                <a:spcPct val="107000"/>
              </a:lnSpc>
              <a:spcAft>
                <a:spcPts val="800"/>
              </a:spcAft>
            </a:pPr>
            <a:r>
              <a:rPr lang="nl-NL" sz="2000" dirty="0">
                <a:latin typeface="Calibri" panose="020F0502020204030204" pitchFamily="34" charset="0"/>
                <a:ea typeface="Calibri" panose="020F0502020204030204" pitchFamily="34" charset="0"/>
                <a:cs typeface="Times New Roman" panose="02020603050405020304" pitchFamily="18" charset="0"/>
              </a:rPr>
              <a:t>Ministerie van Infrastructuur en waterstaat = I&amp;W </a:t>
            </a:r>
          </a:p>
        </p:txBody>
      </p:sp>
      <p:sp>
        <p:nvSpPr>
          <p:cNvPr id="6" name="Tekstvak 5">
            <a:extLst>
              <a:ext uri="{FF2B5EF4-FFF2-40B4-BE49-F238E27FC236}">
                <a16:creationId xmlns:a16="http://schemas.microsoft.com/office/drawing/2014/main" id="{51BF06DB-6C14-438E-B65E-B481B06D9FE3}"/>
              </a:ext>
            </a:extLst>
          </p:cNvPr>
          <p:cNvSpPr txBox="1"/>
          <p:nvPr/>
        </p:nvSpPr>
        <p:spPr>
          <a:xfrm>
            <a:off x="7048870" y="1846555"/>
            <a:ext cx="3872371" cy="2998513"/>
          </a:xfrm>
          <a:prstGeom prst="rect">
            <a:avLst/>
          </a:prstGeom>
          <a:noFill/>
        </p:spPr>
        <p:txBody>
          <a:bodyPr wrap="square" rtlCol="0">
            <a:spAutoFit/>
          </a:bodyPr>
          <a:lstStyle/>
          <a:p>
            <a:pPr>
              <a:lnSpc>
                <a:spcPct val="107000"/>
              </a:lnSpc>
              <a:spcAft>
                <a:spcPts val="800"/>
              </a:spcAft>
            </a:pPr>
            <a:r>
              <a:rPr lang="nl-NL" sz="2000" dirty="0">
                <a:latin typeface="Calibri" panose="020F0502020204030204" pitchFamily="34" charset="0"/>
                <a:ea typeface="Calibri" panose="020F0502020204030204" pitchFamily="34" charset="0"/>
                <a:cs typeface="Times New Roman" panose="02020603050405020304" pitchFamily="18" charset="0"/>
              </a:rPr>
              <a:t>Rijkswaterstaat </a:t>
            </a:r>
          </a:p>
          <a:p>
            <a:pPr>
              <a:lnSpc>
                <a:spcPct val="107000"/>
              </a:lnSpc>
              <a:spcAft>
                <a:spcPts val="800"/>
              </a:spcAft>
            </a:pPr>
            <a:r>
              <a:rPr lang="nl-NL" sz="2000" dirty="0">
                <a:latin typeface="Calibri" panose="020F0502020204030204" pitchFamily="34" charset="0"/>
                <a:ea typeface="Calibri" panose="020F0502020204030204" pitchFamily="34" charset="0"/>
                <a:cs typeface="Times New Roman" panose="02020603050405020304" pitchFamily="18" charset="0"/>
              </a:rPr>
              <a:t>Gebiedsontwikkeling</a:t>
            </a:r>
          </a:p>
          <a:p>
            <a:pPr>
              <a:lnSpc>
                <a:spcPct val="107000"/>
              </a:lnSpc>
              <a:spcAft>
                <a:spcPts val="800"/>
              </a:spcAft>
            </a:pPr>
            <a:r>
              <a:rPr lang="nl-NL" sz="2000" dirty="0">
                <a:latin typeface="Calibri" panose="020F0502020204030204" pitchFamily="34" charset="0"/>
                <a:ea typeface="Calibri" panose="020F0502020204030204" pitchFamily="34" charset="0"/>
                <a:cs typeface="Times New Roman" panose="02020603050405020304" pitchFamily="18" charset="0"/>
              </a:rPr>
              <a:t>Omgevingsvisie</a:t>
            </a:r>
          </a:p>
          <a:p>
            <a:pPr>
              <a:lnSpc>
                <a:spcPct val="107000"/>
              </a:lnSpc>
              <a:spcAft>
                <a:spcPts val="800"/>
              </a:spcAft>
            </a:pPr>
            <a:r>
              <a:rPr lang="nl-NL" sz="2000" dirty="0">
                <a:latin typeface="Calibri" panose="020F0502020204030204" pitchFamily="34" charset="0"/>
                <a:ea typeface="Calibri" panose="020F0502020204030204" pitchFamily="34" charset="0"/>
                <a:cs typeface="Times New Roman" panose="02020603050405020304" pitchFamily="18" charset="0"/>
              </a:rPr>
              <a:t>Structuurvisie</a:t>
            </a:r>
          </a:p>
          <a:p>
            <a:pPr>
              <a:lnSpc>
                <a:spcPct val="107000"/>
              </a:lnSpc>
              <a:spcAft>
                <a:spcPts val="800"/>
              </a:spcAft>
            </a:pPr>
            <a:r>
              <a:rPr lang="nl-NL" sz="2000" dirty="0">
                <a:latin typeface="Calibri" panose="020F0502020204030204" pitchFamily="34" charset="0"/>
                <a:ea typeface="Calibri" panose="020F0502020204030204" pitchFamily="34" charset="0"/>
                <a:cs typeface="Times New Roman" panose="02020603050405020304" pitchFamily="18" charset="0"/>
              </a:rPr>
              <a:t>Provinciale verordening</a:t>
            </a:r>
          </a:p>
          <a:p>
            <a:pPr>
              <a:lnSpc>
                <a:spcPct val="107000"/>
              </a:lnSpc>
              <a:spcAft>
                <a:spcPts val="800"/>
              </a:spcAft>
            </a:pPr>
            <a:r>
              <a:rPr lang="nl-NL" sz="2000" dirty="0">
                <a:latin typeface="Calibri" panose="020F0502020204030204" pitchFamily="34" charset="0"/>
                <a:ea typeface="Calibri" panose="020F0502020204030204" pitchFamily="34" charset="0"/>
                <a:cs typeface="Times New Roman" panose="02020603050405020304" pitchFamily="18" charset="0"/>
              </a:rPr>
              <a:t>Bestemmingsplan</a:t>
            </a:r>
          </a:p>
          <a:p>
            <a:pPr>
              <a:lnSpc>
                <a:spcPct val="107000"/>
              </a:lnSpc>
              <a:spcAft>
                <a:spcPts val="800"/>
              </a:spcAft>
            </a:pPr>
            <a:r>
              <a:rPr lang="nl-NL" sz="2000" dirty="0">
                <a:latin typeface="Calibri" panose="020F0502020204030204" pitchFamily="34" charset="0"/>
                <a:ea typeface="Calibri" panose="020F0502020204030204" pitchFamily="34" charset="0"/>
                <a:cs typeface="Times New Roman" panose="02020603050405020304" pitchFamily="18" charset="0"/>
              </a:rPr>
              <a:t>Wijzigingsplannen </a:t>
            </a:r>
          </a:p>
        </p:txBody>
      </p:sp>
    </p:spTree>
    <p:extLst>
      <p:ext uri="{BB962C8B-B14F-4D97-AF65-F5344CB8AC3E}">
        <p14:creationId xmlns:p14="http://schemas.microsoft.com/office/powerpoint/2010/main" val="3514635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8C16BA6A-A77E-4DC2-B893-8A5EBF0B9DC8}"/>
              </a:ext>
            </a:extLst>
          </p:cNvPr>
          <p:cNvSpPr/>
          <p:nvPr/>
        </p:nvSpPr>
        <p:spPr>
          <a:xfrm>
            <a:off x="759838" y="998283"/>
            <a:ext cx="6232988" cy="523220"/>
          </a:xfrm>
          <a:prstGeom prst="rect">
            <a:avLst/>
          </a:prstGeom>
        </p:spPr>
        <p:txBody>
          <a:bodyPr wrap="none">
            <a:spAutoFit/>
          </a:bodyPr>
          <a:lstStyle/>
          <a:p>
            <a:r>
              <a:rPr lang="nl-NL" sz="2800" dirty="0">
                <a:solidFill>
                  <a:schemeClr val="accent1"/>
                </a:solidFill>
              </a:rPr>
              <a:t>Beleid op gebied van ruimtelijke ordening</a:t>
            </a:r>
          </a:p>
        </p:txBody>
      </p:sp>
      <p:pic>
        <p:nvPicPr>
          <p:cNvPr id="12" name="Afbeelding 11">
            <a:extLst>
              <a:ext uri="{FF2B5EF4-FFF2-40B4-BE49-F238E27FC236}">
                <a16:creationId xmlns:a16="http://schemas.microsoft.com/office/drawing/2014/main" id="{21C3BBDA-1CE0-4217-9CBA-B489EC61F5EF}"/>
              </a:ext>
            </a:extLst>
          </p:cNvPr>
          <p:cNvPicPr>
            <a:picLocks noChangeAspect="1"/>
          </p:cNvPicPr>
          <p:nvPr/>
        </p:nvPicPr>
        <p:blipFill>
          <a:blip r:embed="rId2"/>
          <a:stretch>
            <a:fillRect/>
          </a:stretch>
        </p:blipFill>
        <p:spPr>
          <a:xfrm>
            <a:off x="5015883" y="1637080"/>
            <a:ext cx="6561638" cy="4945712"/>
          </a:xfrm>
          <a:prstGeom prst="rect">
            <a:avLst/>
          </a:prstGeom>
        </p:spPr>
      </p:pic>
      <p:pic>
        <p:nvPicPr>
          <p:cNvPr id="13" name="Afbeelding 12">
            <a:extLst>
              <a:ext uri="{FF2B5EF4-FFF2-40B4-BE49-F238E27FC236}">
                <a16:creationId xmlns:a16="http://schemas.microsoft.com/office/drawing/2014/main" id="{DBFA96E0-ACF8-4B18-B7A5-DDA6AE629F38}"/>
              </a:ext>
            </a:extLst>
          </p:cNvPr>
          <p:cNvPicPr>
            <a:picLocks noChangeAspect="1"/>
          </p:cNvPicPr>
          <p:nvPr/>
        </p:nvPicPr>
        <p:blipFill>
          <a:blip r:embed="rId3"/>
          <a:stretch>
            <a:fillRect/>
          </a:stretch>
        </p:blipFill>
        <p:spPr>
          <a:xfrm rot="20662776">
            <a:off x="2156534" y="2877659"/>
            <a:ext cx="2286000" cy="1581150"/>
          </a:xfrm>
          <a:prstGeom prst="rect">
            <a:avLst/>
          </a:prstGeom>
        </p:spPr>
      </p:pic>
    </p:spTree>
    <p:extLst>
      <p:ext uri="{BB962C8B-B14F-4D97-AF65-F5344CB8AC3E}">
        <p14:creationId xmlns:p14="http://schemas.microsoft.com/office/powerpoint/2010/main" val="2368910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4815CEAE-E884-40A8-904B-4056D9CB1173}"/>
              </a:ext>
            </a:extLst>
          </p:cNvPr>
          <p:cNvSpPr/>
          <p:nvPr/>
        </p:nvSpPr>
        <p:spPr>
          <a:xfrm>
            <a:off x="1464815" y="1140326"/>
            <a:ext cx="6140570" cy="523220"/>
          </a:xfrm>
          <a:prstGeom prst="rect">
            <a:avLst/>
          </a:prstGeom>
        </p:spPr>
        <p:txBody>
          <a:bodyPr wrap="square">
            <a:spAutoFit/>
          </a:bodyPr>
          <a:lstStyle/>
          <a:p>
            <a:r>
              <a:rPr lang="nl-NL" sz="2800" dirty="0">
                <a:solidFill>
                  <a:schemeClr val="accent1"/>
                </a:solidFill>
              </a:rPr>
              <a:t>Aan de slag </a:t>
            </a:r>
          </a:p>
        </p:txBody>
      </p:sp>
      <p:graphicFrame>
        <p:nvGraphicFramePr>
          <p:cNvPr id="4" name="Tabel 3">
            <a:extLst>
              <a:ext uri="{FF2B5EF4-FFF2-40B4-BE49-F238E27FC236}">
                <a16:creationId xmlns:a16="http://schemas.microsoft.com/office/drawing/2014/main" id="{F7B489C6-D037-4F15-B91D-94CF910CE30F}"/>
              </a:ext>
            </a:extLst>
          </p:cNvPr>
          <p:cNvGraphicFramePr>
            <a:graphicFrameLocks noGrp="1"/>
          </p:cNvGraphicFramePr>
          <p:nvPr>
            <p:extLst>
              <p:ext uri="{D42A27DB-BD31-4B8C-83A1-F6EECF244321}">
                <p14:modId xmlns:p14="http://schemas.microsoft.com/office/powerpoint/2010/main" val="1055588409"/>
              </p:ext>
            </p:extLst>
          </p:nvPr>
        </p:nvGraphicFramePr>
        <p:xfrm>
          <a:off x="1464815" y="1770078"/>
          <a:ext cx="8922057" cy="2869885"/>
        </p:xfrm>
        <a:graphic>
          <a:graphicData uri="http://schemas.openxmlformats.org/drawingml/2006/table">
            <a:tbl>
              <a:tblPr firstRow="1" firstCol="1" bandRow="1"/>
              <a:tblGrid>
                <a:gridCol w="1766657">
                  <a:extLst>
                    <a:ext uri="{9D8B030D-6E8A-4147-A177-3AD203B41FA5}">
                      <a16:colId xmlns:a16="http://schemas.microsoft.com/office/drawing/2014/main" val="3025636337"/>
                    </a:ext>
                  </a:extLst>
                </a:gridCol>
                <a:gridCol w="1331650">
                  <a:extLst>
                    <a:ext uri="{9D8B030D-6E8A-4147-A177-3AD203B41FA5}">
                      <a16:colId xmlns:a16="http://schemas.microsoft.com/office/drawing/2014/main" val="2477717531"/>
                    </a:ext>
                  </a:extLst>
                </a:gridCol>
                <a:gridCol w="1233996">
                  <a:extLst>
                    <a:ext uri="{9D8B030D-6E8A-4147-A177-3AD203B41FA5}">
                      <a16:colId xmlns:a16="http://schemas.microsoft.com/office/drawing/2014/main" val="1446068095"/>
                    </a:ext>
                  </a:extLst>
                </a:gridCol>
                <a:gridCol w="1473694">
                  <a:extLst>
                    <a:ext uri="{9D8B030D-6E8A-4147-A177-3AD203B41FA5}">
                      <a16:colId xmlns:a16="http://schemas.microsoft.com/office/drawing/2014/main" val="1174725519"/>
                    </a:ext>
                  </a:extLst>
                </a:gridCol>
                <a:gridCol w="1492824">
                  <a:extLst>
                    <a:ext uri="{9D8B030D-6E8A-4147-A177-3AD203B41FA5}">
                      <a16:colId xmlns:a16="http://schemas.microsoft.com/office/drawing/2014/main" val="1452018575"/>
                    </a:ext>
                  </a:extLst>
                </a:gridCol>
                <a:gridCol w="1623236">
                  <a:extLst>
                    <a:ext uri="{9D8B030D-6E8A-4147-A177-3AD203B41FA5}">
                      <a16:colId xmlns:a16="http://schemas.microsoft.com/office/drawing/2014/main" val="1687614817"/>
                    </a:ext>
                  </a:extLst>
                </a:gridCol>
              </a:tblGrid>
              <a:tr h="170635">
                <a:tc>
                  <a:txBody>
                    <a:bodyPr/>
                    <a:lstStyle/>
                    <a:p>
                      <a:pPr>
                        <a:lnSpc>
                          <a:spcPct val="107000"/>
                        </a:lnSpc>
                        <a:spcAft>
                          <a:spcPts val="0"/>
                        </a:spcAft>
                      </a:pPr>
                      <a:r>
                        <a:rPr lang="nl-NL" sz="1800" b="1" i="1" dirty="0">
                          <a:effectLst/>
                          <a:latin typeface="Calibri" panose="020F0502020204030204" pitchFamily="34" charset="0"/>
                          <a:ea typeface="Calibri" panose="020F0502020204030204" pitchFamily="34" charset="0"/>
                          <a:cs typeface="Times New Roman" panose="02020603050405020304" pitchFamily="18" charset="0"/>
                        </a:rPr>
                        <a:t>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tabLst>
                          <a:tab pos="1181100" algn="l"/>
                        </a:tabLs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Omgevings-visie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800" b="1" dirty="0" err="1">
                          <a:effectLst/>
                          <a:latin typeface="Calibri" panose="020F0502020204030204" pitchFamily="34" charset="0"/>
                          <a:ea typeface="Calibri" panose="020F0502020204030204" pitchFamily="34" charset="0"/>
                          <a:cs typeface="Times New Roman" panose="02020603050405020304" pitchFamily="18" charset="0"/>
                        </a:rPr>
                        <a:t>Structuur-visie</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800" b="1">
                          <a:effectLst/>
                          <a:latin typeface="Calibri" panose="020F0502020204030204" pitchFamily="34" charset="0"/>
                          <a:ea typeface="Calibri" panose="020F0502020204030204" pitchFamily="34" charset="0"/>
                          <a:cs typeface="Times New Roman" panose="02020603050405020304" pitchFamily="18" charset="0"/>
                        </a:rPr>
                        <a:t>Provinciale verordening </a:t>
                      </a:r>
                      <a:endParaRPr lang="nl-NL" sz="180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800" b="1" dirty="0" err="1">
                          <a:effectLst/>
                          <a:latin typeface="Calibri" panose="020F0502020204030204" pitchFamily="34" charset="0"/>
                          <a:ea typeface="Calibri" panose="020F0502020204030204" pitchFamily="34" charset="0"/>
                          <a:cs typeface="Times New Roman" panose="02020603050405020304" pitchFamily="18" charset="0"/>
                        </a:rPr>
                        <a:t>Bestemmings-plan</a:t>
                      </a:r>
                      <a:r>
                        <a:rPr lang="nl-NL"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800" b="1" dirty="0" err="1">
                          <a:effectLst/>
                          <a:latin typeface="Calibri" panose="020F0502020204030204" pitchFamily="34" charset="0"/>
                          <a:ea typeface="Calibri" panose="020F0502020204030204" pitchFamily="34" charset="0"/>
                          <a:cs typeface="Times New Roman" panose="02020603050405020304" pitchFamily="18" charset="0"/>
                        </a:rPr>
                        <a:t>Wijzings-plannen</a:t>
                      </a:r>
                      <a:r>
                        <a:rPr lang="nl-NL" sz="1800" b="1" dirty="0">
                          <a:effectLst/>
                          <a:latin typeface="Calibri" panose="020F0502020204030204" pitchFamily="34" charset="0"/>
                          <a:ea typeface="Calibri" panose="020F0502020204030204" pitchFamily="34" charset="0"/>
                          <a:cs typeface="Times New Roman" panose="02020603050405020304" pitchFamily="18" charset="0"/>
                        </a:rPr>
                        <a:t>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536495"/>
                  </a:ext>
                </a:extLst>
              </a:tr>
              <a:tr h="305613">
                <a:tc>
                  <a:txBody>
                    <a:bodyPr/>
                    <a:lstStyle/>
                    <a:p>
                      <a:pPr>
                        <a:lnSpc>
                          <a:spcPct val="107000"/>
                        </a:lnSpc>
                        <a:spcAft>
                          <a:spcPts val="0"/>
                        </a:spcAft>
                      </a:pPr>
                      <a:r>
                        <a:rPr lang="nl-NL" sz="1800" b="1" i="1" dirty="0">
                          <a:effectLst/>
                          <a:latin typeface="Calibri" panose="020F0502020204030204" pitchFamily="34" charset="0"/>
                          <a:ea typeface="Calibri" panose="020F0502020204030204" pitchFamily="34" charset="0"/>
                          <a:cs typeface="Times New Roman" panose="02020603050405020304" pitchFamily="18" charset="0"/>
                        </a:rPr>
                        <a:t>Definitie</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1800" b="1" i="1" dirty="0">
                          <a:effectLst/>
                          <a:latin typeface="Calibri" panose="020F0502020204030204" pitchFamily="34" charset="0"/>
                          <a:ea typeface="Calibri" panose="020F0502020204030204" pitchFamily="34" charset="0"/>
                          <a:cs typeface="Times New Roman" panose="02020603050405020304" pitchFamily="18" charset="0"/>
                        </a:rPr>
                        <a:t>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nl-NL" sz="180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nl-NL" sz="180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nl-NL" sz="180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605370"/>
                  </a:ext>
                </a:extLst>
              </a:tr>
              <a:tr h="298452">
                <a:tc>
                  <a:txBody>
                    <a:bodyPr/>
                    <a:lstStyle/>
                    <a:p>
                      <a:pPr>
                        <a:lnSpc>
                          <a:spcPct val="107000"/>
                        </a:lnSpc>
                        <a:spcAft>
                          <a:spcPts val="0"/>
                        </a:spcAft>
                      </a:pPr>
                      <a:r>
                        <a:rPr lang="nl-NL" sz="1800" b="1" i="1" dirty="0">
                          <a:effectLst/>
                          <a:latin typeface="Calibri" panose="020F0502020204030204" pitchFamily="34" charset="0"/>
                          <a:ea typeface="Calibri" panose="020F0502020204030204" pitchFamily="34" charset="0"/>
                          <a:cs typeface="Times New Roman" panose="02020603050405020304" pitchFamily="18" charset="0"/>
                        </a:rPr>
                        <a:t>Processen: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1800" b="1" i="1" dirty="0">
                          <a:effectLst/>
                          <a:latin typeface="Calibri" panose="020F0502020204030204" pitchFamily="34" charset="0"/>
                          <a:ea typeface="Calibri" panose="020F0502020204030204" pitchFamily="34" charset="0"/>
                          <a:cs typeface="Times New Roman" panose="02020603050405020304" pitchFamily="18" charset="0"/>
                        </a:rPr>
                        <a:t>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nl-NL" sz="180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nl-NL" sz="180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484096"/>
                  </a:ext>
                </a:extLst>
              </a:tr>
              <a:tr h="0">
                <a:tc>
                  <a:txBody>
                    <a:bodyPr/>
                    <a:lstStyle/>
                    <a:p>
                      <a:pPr>
                        <a:lnSpc>
                          <a:spcPct val="107000"/>
                        </a:lnSpc>
                        <a:spcAft>
                          <a:spcPts val="0"/>
                        </a:spcAft>
                      </a:pPr>
                      <a:r>
                        <a:rPr lang="nl-NL" sz="1800" b="1" i="1" dirty="0">
                          <a:effectLst/>
                          <a:latin typeface="Calibri" panose="020F0502020204030204" pitchFamily="34" charset="0"/>
                          <a:ea typeface="Calibri" panose="020F0502020204030204" pitchFamily="34" charset="0"/>
                          <a:cs typeface="Times New Roman" panose="02020603050405020304" pitchFamily="18" charset="0"/>
                        </a:rPr>
                        <a:t>Voorbeelden: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1800" b="1" i="1" dirty="0">
                          <a:effectLst/>
                          <a:latin typeface="Calibri" panose="020F0502020204030204" pitchFamily="34" charset="0"/>
                          <a:ea typeface="Calibri" panose="020F0502020204030204" pitchFamily="34" charset="0"/>
                          <a:cs typeface="Times New Roman" panose="02020603050405020304" pitchFamily="18" charset="0"/>
                        </a:rPr>
                        <a:t>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3168605"/>
                  </a:ext>
                </a:extLst>
              </a:tr>
              <a:tr h="416003">
                <a:tc>
                  <a:txBody>
                    <a:bodyPr/>
                    <a:lstStyle/>
                    <a:p>
                      <a:pPr>
                        <a:lnSpc>
                          <a:spcPct val="107000"/>
                        </a:lnSpc>
                        <a:spcAft>
                          <a:spcPts val="0"/>
                        </a:spcAft>
                      </a:pPr>
                      <a:r>
                        <a:rPr lang="nl-NL" sz="1800" b="1" i="1" dirty="0">
                          <a:effectLst/>
                          <a:latin typeface="Calibri" panose="020F0502020204030204" pitchFamily="34" charset="0"/>
                          <a:ea typeface="Calibri" panose="020F0502020204030204" pitchFamily="34" charset="0"/>
                          <a:cs typeface="Times New Roman" panose="02020603050405020304" pitchFamily="18" charset="0"/>
                        </a:rPr>
                        <a:t>Aanvullende info: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1800" b="1" i="1" dirty="0">
                          <a:effectLst/>
                          <a:latin typeface="Calibri" panose="020F0502020204030204" pitchFamily="34" charset="0"/>
                          <a:ea typeface="Calibri" panose="020F0502020204030204" pitchFamily="34" charset="0"/>
                          <a:cs typeface="Times New Roman" panose="02020603050405020304" pitchFamily="18" charset="0"/>
                        </a:rPr>
                        <a:t>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800">
                          <a:effectLst/>
                          <a:latin typeface="Calibri" panose="020F0502020204030204" pitchFamily="34" charset="0"/>
                          <a:ea typeface="Calibri" panose="020F0502020204030204" pitchFamily="34" charset="0"/>
                          <a:cs typeface="Times New Roman" panose="02020603050405020304" pitchFamily="18" charset="0"/>
                        </a:rPr>
                        <a:t> </a:t>
                      </a: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800">
                          <a:effectLst/>
                          <a:latin typeface="Calibri" panose="020F0502020204030204" pitchFamily="34" charset="0"/>
                          <a:ea typeface="Calibri" panose="020F0502020204030204" pitchFamily="34" charset="0"/>
                          <a:cs typeface="Times New Roman" panose="02020603050405020304" pitchFamily="18" charset="0"/>
                        </a:rPr>
                        <a:t> </a:t>
                      </a: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800" dirty="0">
                          <a:effectLst/>
                          <a:latin typeface="Calibri" panose="020F0502020204030204" pitchFamily="34" charset="0"/>
                          <a:ea typeface="Calibri" panose="020F0502020204030204" pitchFamily="34" charset="0"/>
                          <a:cs typeface="Times New Roman" panose="02020603050405020304" pitchFamily="18" charset="0"/>
                        </a:rPr>
                        <a:t> </a:t>
                      </a:r>
                    </a:p>
                  </a:txBody>
                  <a:tcPr marL="22864" marR="22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0123000"/>
                  </a:ext>
                </a:extLst>
              </a:tr>
            </a:tbl>
          </a:graphicData>
        </a:graphic>
      </p:graphicFrame>
      <p:sp>
        <p:nvSpPr>
          <p:cNvPr id="6" name="Rechthoek 5">
            <a:extLst>
              <a:ext uri="{FF2B5EF4-FFF2-40B4-BE49-F238E27FC236}">
                <a16:creationId xmlns:a16="http://schemas.microsoft.com/office/drawing/2014/main" id="{45C14EAA-C85E-4503-80F9-97AE50964D7A}"/>
              </a:ext>
            </a:extLst>
          </p:cNvPr>
          <p:cNvSpPr/>
          <p:nvPr/>
        </p:nvSpPr>
        <p:spPr>
          <a:xfrm>
            <a:off x="2481256" y="2159467"/>
            <a:ext cx="535724" cy="923330"/>
          </a:xfrm>
          <a:prstGeom prst="rect">
            <a:avLst/>
          </a:prstGeom>
          <a:noFill/>
        </p:spPr>
        <p:txBody>
          <a:bodyPr wrap="none" lIns="91440" tIns="45720" rIns="91440" bIns="45720">
            <a:spAutoFit/>
          </a:bodyPr>
          <a:lstStyle/>
          <a:p>
            <a:pPr algn="ctr"/>
            <a:r>
              <a:rPr lang="nl-NL" sz="5400" b="1" dirty="0">
                <a:ln w="22225">
                  <a:solidFill>
                    <a:schemeClr val="accent2"/>
                  </a:solidFill>
                  <a:prstDash val="solid"/>
                </a:ln>
                <a:solidFill>
                  <a:schemeClr val="accent2">
                    <a:lumMod val="40000"/>
                    <a:lumOff val="60000"/>
                  </a:schemeClr>
                </a:solidFill>
              </a:rPr>
              <a:t>1</a:t>
            </a:r>
          </a:p>
        </p:txBody>
      </p:sp>
      <p:sp>
        <p:nvSpPr>
          <p:cNvPr id="7" name="Rechthoek 6">
            <a:extLst>
              <a:ext uri="{FF2B5EF4-FFF2-40B4-BE49-F238E27FC236}">
                <a16:creationId xmlns:a16="http://schemas.microsoft.com/office/drawing/2014/main" id="{EBC8BBF8-18C8-4323-886C-881B166992B9}"/>
              </a:ext>
            </a:extLst>
          </p:cNvPr>
          <p:cNvSpPr/>
          <p:nvPr/>
        </p:nvSpPr>
        <p:spPr>
          <a:xfrm>
            <a:off x="2749118" y="2727664"/>
            <a:ext cx="535724" cy="923330"/>
          </a:xfrm>
          <a:prstGeom prst="rect">
            <a:avLst/>
          </a:prstGeom>
          <a:noFill/>
        </p:spPr>
        <p:txBody>
          <a:bodyPr wrap="none" lIns="91440" tIns="45720" rIns="91440" bIns="45720">
            <a:spAutoFit/>
          </a:bodyPr>
          <a:lstStyle/>
          <a:p>
            <a:pPr algn="ctr"/>
            <a:r>
              <a:rPr lang="nl-NL" sz="5400" b="1" cap="none" spc="0" dirty="0">
                <a:ln w="6600">
                  <a:solidFill>
                    <a:schemeClr val="accent2"/>
                  </a:solidFill>
                  <a:prstDash val="solid"/>
                </a:ln>
                <a:solidFill>
                  <a:srgbClr val="FFFFFF"/>
                </a:solidFill>
                <a:effectLst>
                  <a:outerShdw dist="38100" dir="2700000" algn="tl" rotWithShape="0">
                    <a:schemeClr val="accent2"/>
                  </a:outerShdw>
                </a:effectLst>
              </a:rPr>
              <a:t>2</a:t>
            </a:r>
          </a:p>
        </p:txBody>
      </p:sp>
      <p:sp>
        <p:nvSpPr>
          <p:cNvPr id="8" name="Rechthoek 7">
            <a:extLst>
              <a:ext uri="{FF2B5EF4-FFF2-40B4-BE49-F238E27FC236}">
                <a16:creationId xmlns:a16="http://schemas.microsoft.com/office/drawing/2014/main" id="{8CC30F51-B0E0-4D56-91BE-66ADC43316BF}"/>
              </a:ext>
            </a:extLst>
          </p:cNvPr>
          <p:cNvSpPr/>
          <p:nvPr/>
        </p:nvSpPr>
        <p:spPr>
          <a:xfrm>
            <a:off x="3173715" y="3295861"/>
            <a:ext cx="535724" cy="923330"/>
          </a:xfrm>
          <a:prstGeom prst="rect">
            <a:avLst/>
          </a:prstGeom>
          <a:noFill/>
        </p:spPr>
        <p:txBody>
          <a:bodyPr wrap="none" lIns="91440" tIns="45720" rIns="91440" bIns="45720">
            <a:spAutoFit/>
          </a:bodyPr>
          <a:lstStyle/>
          <a:p>
            <a:pPr algn="ctr"/>
            <a:r>
              <a:rPr lang="nl-NL"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3</a:t>
            </a:r>
          </a:p>
        </p:txBody>
      </p:sp>
      <p:sp>
        <p:nvSpPr>
          <p:cNvPr id="9" name="Rechthoek 8">
            <a:extLst>
              <a:ext uri="{FF2B5EF4-FFF2-40B4-BE49-F238E27FC236}">
                <a16:creationId xmlns:a16="http://schemas.microsoft.com/office/drawing/2014/main" id="{5FDDB648-2C83-4CBE-B862-62F61B4E301E}"/>
              </a:ext>
            </a:extLst>
          </p:cNvPr>
          <p:cNvSpPr/>
          <p:nvPr/>
        </p:nvSpPr>
        <p:spPr>
          <a:xfrm>
            <a:off x="3709439" y="3864058"/>
            <a:ext cx="535724" cy="923330"/>
          </a:xfrm>
          <a:prstGeom prst="rect">
            <a:avLst/>
          </a:prstGeom>
          <a:noFill/>
        </p:spPr>
        <p:txBody>
          <a:bodyPr wrap="none" lIns="91440" tIns="45720" rIns="91440" bIns="45720">
            <a:spAutoFit/>
          </a:bodyPr>
          <a:lstStyle/>
          <a:p>
            <a:pPr algn="ctr"/>
            <a:r>
              <a:rPr lang="nl-NL" sz="5400" b="1" cap="none" spc="0" dirty="0">
                <a:ln/>
                <a:solidFill>
                  <a:schemeClr val="accent4"/>
                </a:solidFill>
                <a:effectLst/>
              </a:rPr>
              <a:t>4</a:t>
            </a:r>
          </a:p>
        </p:txBody>
      </p:sp>
    </p:spTree>
    <p:extLst>
      <p:ext uri="{BB962C8B-B14F-4D97-AF65-F5344CB8AC3E}">
        <p14:creationId xmlns:p14="http://schemas.microsoft.com/office/powerpoint/2010/main" val="2226755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4815CEAE-E884-40A8-904B-4056D9CB1173}"/>
              </a:ext>
            </a:extLst>
          </p:cNvPr>
          <p:cNvSpPr/>
          <p:nvPr/>
        </p:nvSpPr>
        <p:spPr>
          <a:xfrm>
            <a:off x="1251751" y="1246858"/>
            <a:ext cx="6140570" cy="1384995"/>
          </a:xfrm>
          <a:prstGeom prst="rect">
            <a:avLst/>
          </a:prstGeom>
        </p:spPr>
        <p:txBody>
          <a:bodyPr wrap="square">
            <a:spAutoFit/>
          </a:bodyPr>
          <a:lstStyle/>
          <a:p>
            <a:endParaRPr lang="nl-NL" sz="2800" dirty="0"/>
          </a:p>
          <a:p>
            <a:endParaRPr lang="nl-NL" sz="2800" dirty="0"/>
          </a:p>
          <a:p>
            <a:r>
              <a:rPr lang="nl-NL" sz="2800" dirty="0"/>
              <a:t>Definities:</a:t>
            </a:r>
          </a:p>
        </p:txBody>
      </p:sp>
      <p:pic>
        <p:nvPicPr>
          <p:cNvPr id="2" name="Afbeelding 1">
            <a:extLst>
              <a:ext uri="{FF2B5EF4-FFF2-40B4-BE49-F238E27FC236}">
                <a16:creationId xmlns:a16="http://schemas.microsoft.com/office/drawing/2014/main" id="{C50CCC0C-1F4B-451E-A4E4-CAB3877BE43A}"/>
              </a:ext>
            </a:extLst>
          </p:cNvPr>
          <p:cNvPicPr>
            <a:picLocks noChangeAspect="1"/>
          </p:cNvPicPr>
          <p:nvPr/>
        </p:nvPicPr>
        <p:blipFill>
          <a:blip r:embed="rId2"/>
          <a:stretch>
            <a:fillRect/>
          </a:stretch>
        </p:blipFill>
        <p:spPr>
          <a:xfrm>
            <a:off x="1251751" y="2679995"/>
            <a:ext cx="10501842" cy="749005"/>
          </a:xfrm>
          <a:prstGeom prst="rect">
            <a:avLst/>
          </a:prstGeom>
        </p:spPr>
      </p:pic>
      <p:pic>
        <p:nvPicPr>
          <p:cNvPr id="4" name="Afbeelding 3">
            <a:extLst>
              <a:ext uri="{FF2B5EF4-FFF2-40B4-BE49-F238E27FC236}">
                <a16:creationId xmlns:a16="http://schemas.microsoft.com/office/drawing/2014/main" id="{062981C4-4998-4E84-9E2A-BA0CA2226665}"/>
              </a:ext>
            </a:extLst>
          </p:cNvPr>
          <p:cNvPicPr>
            <a:picLocks noChangeAspect="1"/>
          </p:cNvPicPr>
          <p:nvPr/>
        </p:nvPicPr>
        <p:blipFill>
          <a:blip r:embed="rId3"/>
          <a:stretch>
            <a:fillRect/>
          </a:stretch>
        </p:blipFill>
        <p:spPr>
          <a:xfrm>
            <a:off x="8158579" y="4217927"/>
            <a:ext cx="2565060" cy="2014894"/>
          </a:xfrm>
          <a:prstGeom prst="rect">
            <a:avLst/>
          </a:prstGeom>
        </p:spPr>
      </p:pic>
      <p:pic>
        <p:nvPicPr>
          <p:cNvPr id="5" name="Afbeelding 4">
            <a:extLst>
              <a:ext uri="{FF2B5EF4-FFF2-40B4-BE49-F238E27FC236}">
                <a16:creationId xmlns:a16="http://schemas.microsoft.com/office/drawing/2014/main" id="{52A44A78-9C4B-42D0-B3BF-579E219D05C7}"/>
              </a:ext>
            </a:extLst>
          </p:cNvPr>
          <p:cNvPicPr>
            <a:picLocks noChangeAspect="1"/>
          </p:cNvPicPr>
          <p:nvPr/>
        </p:nvPicPr>
        <p:blipFill>
          <a:blip r:embed="rId4"/>
          <a:stretch>
            <a:fillRect/>
          </a:stretch>
        </p:blipFill>
        <p:spPr>
          <a:xfrm>
            <a:off x="983504" y="1150997"/>
            <a:ext cx="536494" cy="926672"/>
          </a:xfrm>
          <a:prstGeom prst="rect">
            <a:avLst/>
          </a:prstGeom>
        </p:spPr>
      </p:pic>
    </p:spTree>
    <p:extLst>
      <p:ext uri="{BB962C8B-B14F-4D97-AF65-F5344CB8AC3E}">
        <p14:creationId xmlns:p14="http://schemas.microsoft.com/office/powerpoint/2010/main" val="2790641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3">
            <a:extLst>
              <a:ext uri="{FF2B5EF4-FFF2-40B4-BE49-F238E27FC236}">
                <a16:creationId xmlns:a16="http://schemas.microsoft.com/office/drawing/2014/main" id="{2FE351BD-25CF-414C-BF1E-81EE5BCCD92B}"/>
              </a:ext>
            </a:extLst>
          </p:cNvPr>
          <p:cNvGraphicFramePr>
            <a:graphicFrameLocks noGrp="1"/>
          </p:cNvGraphicFramePr>
          <p:nvPr>
            <p:extLst>
              <p:ext uri="{D42A27DB-BD31-4B8C-83A1-F6EECF244321}">
                <p14:modId xmlns:p14="http://schemas.microsoft.com/office/powerpoint/2010/main" val="3516318037"/>
              </p:ext>
            </p:extLst>
          </p:nvPr>
        </p:nvGraphicFramePr>
        <p:xfrm>
          <a:off x="1581883" y="1097655"/>
          <a:ext cx="10331948" cy="3536488"/>
        </p:xfrm>
        <a:graphic>
          <a:graphicData uri="http://schemas.openxmlformats.org/drawingml/2006/table">
            <a:tbl>
              <a:tblPr firstRow="1" firstCol="1" bandRow="1"/>
              <a:tblGrid>
                <a:gridCol w="935442">
                  <a:extLst>
                    <a:ext uri="{9D8B030D-6E8A-4147-A177-3AD203B41FA5}">
                      <a16:colId xmlns:a16="http://schemas.microsoft.com/office/drawing/2014/main" val="2124757495"/>
                    </a:ext>
                  </a:extLst>
                </a:gridCol>
                <a:gridCol w="1879006">
                  <a:extLst>
                    <a:ext uri="{9D8B030D-6E8A-4147-A177-3AD203B41FA5}">
                      <a16:colId xmlns:a16="http://schemas.microsoft.com/office/drawing/2014/main" val="1944353760"/>
                    </a:ext>
                  </a:extLst>
                </a:gridCol>
                <a:gridCol w="1879006">
                  <a:extLst>
                    <a:ext uri="{9D8B030D-6E8A-4147-A177-3AD203B41FA5}">
                      <a16:colId xmlns:a16="http://schemas.microsoft.com/office/drawing/2014/main" val="802656461"/>
                    </a:ext>
                  </a:extLst>
                </a:gridCol>
                <a:gridCol w="1879744">
                  <a:extLst>
                    <a:ext uri="{9D8B030D-6E8A-4147-A177-3AD203B41FA5}">
                      <a16:colId xmlns:a16="http://schemas.microsoft.com/office/drawing/2014/main" val="131104432"/>
                    </a:ext>
                  </a:extLst>
                </a:gridCol>
                <a:gridCol w="1879006">
                  <a:extLst>
                    <a:ext uri="{9D8B030D-6E8A-4147-A177-3AD203B41FA5}">
                      <a16:colId xmlns:a16="http://schemas.microsoft.com/office/drawing/2014/main" val="516680548"/>
                    </a:ext>
                  </a:extLst>
                </a:gridCol>
                <a:gridCol w="1879744">
                  <a:extLst>
                    <a:ext uri="{9D8B030D-6E8A-4147-A177-3AD203B41FA5}">
                      <a16:colId xmlns:a16="http://schemas.microsoft.com/office/drawing/2014/main" val="4244319356"/>
                    </a:ext>
                  </a:extLst>
                </a:gridCol>
              </a:tblGrid>
              <a:tr h="730687">
                <a:tc>
                  <a:txBody>
                    <a:bodyPr/>
                    <a:lstStyle/>
                    <a:p>
                      <a:pPr>
                        <a:lnSpc>
                          <a:spcPct val="107000"/>
                        </a:lnSpc>
                        <a:spcAft>
                          <a:spcPts val="0"/>
                        </a:spcAft>
                      </a:pPr>
                      <a:r>
                        <a:rPr lang="nl-NL" sz="1600" b="1" i="1" dirty="0">
                          <a:effectLst/>
                          <a:latin typeface="Calibri" panose="020F0502020204030204" pitchFamily="34" charset="0"/>
                          <a:ea typeface="Calibri" panose="020F0502020204030204" pitchFamily="34" charset="0"/>
                          <a:cs typeface="Times New Roman" panose="02020603050405020304" pitchFamily="18" charset="0"/>
                        </a:rPr>
                        <a:t>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nSpc>
                          <a:spcPct val="107000"/>
                        </a:lnSpc>
                        <a:spcAft>
                          <a:spcPts val="0"/>
                        </a:spcAft>
                        <a:tabLst>
                          <a:tab pos="1181100" algn="l"/>
                        </a:tabLst>
                      </a:pPr>
                      <a:r>
                        <a:rPr lang="nl-NL" sz="1600" b="1" dirty="0">
                          <a:effectLst/>
                          <a:latin typeface="Calibri" panose="020F0502020204030204" pitchFamily="34" charset="0"/>
                          <a:ea typeface="Calibri" panose="020F0502020204030204" pitchFamily="34" charset="0"/>
                          <a:cs typeface="Times New Roman" panose="02020603050405020304" pitchFamily="18" charset="0"/>
                        </a:rPr>
                        <a:t>Omgevingsvisie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nSpc>
                          <a:spcPct val="107000"/>
                        </a:lnSpc>
                        <a:spcAft>
                          <a:spcPts val="0"/>
                        </a:spcAft>
                      </a:pPr>
                      <a:r>
                        <a:rPr lang="nl-NL" sz="1600" b="1" dirty="0">
                          <a:effectLst/>
                          <a:latin typeface="Calibri" panose="020F0502020204030204" pitchFamily="34" charset="0"/>
                          <a:ea typeface="Calibri" panose="020F0502020204030204" pitchFamily="34" charset="0"/>
                          <a:cs typeface="Times New Roman" panose="02020603050405020304" pitchFamily="18" charset="0"/>
                        </a:rPr>
                        <a:t>Structuurvisie</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nSpc>
                          <a:spcPct val="107000"/>
                        </a:lnSpc>
                        <a:spcAft>
                          <a:spcPts val="0"/>
                        </a:spcAft>
                      </a:pPr>
                      <a:r>
                        <a:rPr lang="nl-NL" sz="1600" b="1" dirty="0">
                          <a:effectLst/>
                          <a:latin typeface="Calibri" panose="020F0502020204030204" pitchFamily="34" charset="0"/>
                          <a:ea typeface="Calibri" panose="020F0502020204030204" pitchFamily="34" charset="0"/>
                          <a:cs typeface="Times New Roman" panose="02020603050405020304" pitchFamily="18" charset="0"/>
                        </a:rPr>
                        <a:t>Provinciale verordening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nSpc>
                          <a:spcPct val="107000"/>
                        </a:lnSpc>
                        <a:spcAft>
                          <a:spcPts val="0"/>
                        </a:spcAft>
                      </a:pPr>
                      <a:r>
                        <a:rPr lang="nl-NL" sz="1600" b="1" dirty="0">
                          <a:effectLst/>
                          <a:latin typeface="Calibri" panose="020F0502020204030204" pitchFamily="34" charset="0"/>
                          <a:ea typeface="Calibri" panose="020F0502020204030204" pitchFamily="34" charset="0"/>
                          <a:cs typeface="Times New Roman" panose="02020603050405020304" pitchFamily="18" charset="0"/>
                        </a:rPr>
                        <a:t>Bestemmingsplan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nSpc>
                          <a:spcPct val="107000"/>
                        </a:lnSpc>
                        <a:spcAft>
                          <a:spcPts val="0"/>
                        </a:spcAft>
                      </a:pPr>
                      <a:r>
                        <a:rPr lang="nl-NL" sz="1600" b="1" dirty="0">
                          <a:effectLst/>
                          <a:latin typeface="Calibri" panose="020F0502020204030204" pitchFamily="34" charset="0"/>
                          <a:ea typeface="Calibri" panose="020F0502020204030204" pitchFamily="34" charset="0"/>
                          <a:cs typeface="Times New Roman" panose="02020603050405020304" pitchFamily="18" charset="0"/>
                        </a:rPr>
                        <a:t>Wijzingsplannen </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2676220493"/>
                  </a:ext>
                </a:extLst>
              </a:tr>
              <a:tr h="2805801">
                <a:tc>
                  <a:txBody>
                    <a:bodyPr/>
                    <a:lstStyle/>
                    <a:p>
                      <a:pPr>
                        <a:lnSpc>
                          <a:spcPct val="107000"/>
                        </a:lnSpc>
                        <a:spcAft>
                          <a:spcPts val="0"/>
                        </a:spcAft>
                      </a:pPr>
                      <a:r>
                        <a:rPr lang="nl-NL" sz="1400" b="1" i="1">
                          <a:effectLst/>
                          <a:latin typeface="Calibri" panose="020F0502020204030204" pitchFamily="34" charset="0"/>
                          <a:ea typeface="Calibri" panose="020F0502020204030204" pitchFamily="34" charset="0"/>
                          <a:cs typeface="Times New Roman" panose="02020603050405020304" pitchFamily="18" charset="0"/>
                        </a:rPr>
                        <a:t>Definitie:</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1400" b="1" i="1">
                          <a:effectLst/>
                          <a:latin typeface="Calibri" panose="020F0502020204030204" pitchFamily="34" charset="0"/>
                          <a:ea typeface="Calibri" panose="020F0502020204030204" pitchFamily="34" charset="0"/>
                          <a:cs typeface="Times New Roman" panose="02020603050405020304" pitchFamily="18" charset="0"/>
                        </a:rPr>
                        <a:t> </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1400" b="1" i="1">
                          <a:effectLst/>
                          <a:latin typeface="Calibri" panose="020F0502020204030204" pitchFamily="34" charset="0"/>
                          <a:ea typeface="Calibri" panose="020F0502020204030204" pitchFamily="34" charset="0"/>
                          <a:cs typeface="Times New Roman" panose="02020603050405020304" pitchFamily="18" charset="0"/>
                        </a:rPr>
                        <a:t> </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1400" b="1" i="1">
                          <a:effectLst/>
                          <a:latin typeface="Calibri" panose="020F0502020204030204" pitchFamily="34" charset="0"/>
                          <a:ea typeface="Calibri" panose="020F0502020204030204" pitchFamily="34" charset="0"/>
                          <a:cs typeface="Times New Roman" panose="02020603050405020304" pitchFamily="18" charset="0"/>
                        </a:rPr>
                        <a:t> </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nl-NL" sz="1400" b="1" i="1">
                          <a:effectLst/>
                          <a:latin typeface="Calibri" panose="020F0502020204030204" pitchFamily="34" charset="0"/>
                          <a:ea typeface="Calibri" panose="020F0502020204030204" pitchFamily="34" charset="0"/>
                          <a:cs typeface="Times New Roman" panose="02020603050405020304" pitchFamily="18" charset="0"/>
                        </a:rPr>
                        <a:t> </a:t>
                      </a:r>
                      <a:endParaRPr lang="nl-NL"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In deze visie vertalen Rijk, Provincie en gemeenten hun visie op de toekomst van de omgeving. Ze combineren daarin de structuurvisie met de eisen op het gebied van waterbeheer, verkeer &amp; vervoersplannen, economische structuur en natuurvisie.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400">
                          <a:effectLst/>
                          <a:latin typeface="Calibri" panose="020F0502020204030204" pitchFamily="34" charset="0"/>
                          <a:ea typeface="Calibri" panose="020F0502020204030204" pitchFamily="34" charset="0"/>
                          <a:cs typeface="Times New Roman" panose="02020603050405020304" pitchFamily="18" charset="0"/>
                        </a:rPr>
                        <a:t>Zowel het Rijk, de Provincie als de gemeente maken dit plan om vast te leggen wat zij op hoofdlijnen nastreven bij de ruimtelijke ordening van hun plangebied. Ze zijn gericht op de toekomst en zijn richtinggevend.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400">
                          <a:effectLst/>
                          <a:latin typeface="Calibri" panose="020F0502020204030204" pitchFamily="34" charset="0"/>
                          <a:ea typeface="Calibri" panose="020F0502020204030204" pitchFamily="34" charset="0"/>
                          <a:cs typeface="Times New Roman" panose="02020603050405020304" pitchFamily="18" charset="0"/>
                        </a:rPr>
                        <a:t>Een wettelijke beschrijving van de van de regels waaraan gemeenten zich bij het maken van ruimtelijke plannen moeten houden. </a:t>
                      </a:r>
                    </a:p>
                    <a:p>
                      <a:pPr>
                        <a:lnSpc>
                          <a:spcPct val="107000"/>
                        </a:lnSpc>
                        <a:spcAft>
                          <a:spcPts val="0"/>
                        </a:spcAft>
                      </a:pPr>
                      <a:r>
                        <a:rPr lang="nl-NL" sz="14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nl-NL" sz="1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400">
                          <a:effectLst/>
                          <a:latin typeface="Calibri" panose="020F0502020204030204" pitchFamily="34" charset="0"/>
                          <a:ea typeface="Calibri" panose="020F0502020204030204" pitchFamily="34" charset="0"/>
                          <a:cs typeface="Times New Roman" panose="02020603050405020304" pitchFamily="18" charset="0"/>
                        </a:rPr>
                        <a:t>In dit plan is de visie van de gemeente op ruimtelijk ordening van de stad concreet uitgewerkt en dit is bindend voor alle burgers, bedrijven en de overheid zelf. </a:t>
                      </a:r>
                    </a:p>
                    <a:p>
                      <a:pPr>
                        <a:lnSpc>
                          <a:spcPct val="107000"/>
                        </a:lnSpc>
                        <a:spcAft>
                          <a:spcPts val="0"/>
                        </a:spcAft>
                      </a:pPr>
                      <a:r>
                        <a:rPr lang="nl-NL" sz="14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nl-NL" sz="1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400" dirty="0">
                          <a:effectLst/>
                          <a:latin typeface="Calibri" panose="020F0502020204030204" pitchFamily="34" charset="0"/>
                          <a:ea typeface="Calibri" panose="020F0502020204030204" pitchFamily="34" charset="0"/>
                          <a:cs typeface="Times New Roman" panose="02020603050405020304" pitchFamily="18" charset="0"/>
                        </a:rPr>
                        <a:t>In een bestemmingsplan is vaak een bevoegdheid opgenomen voor het wijzigen van het plan voor bepaalde typen projecten of bij nieuwe ontwikkelingen.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2747499"/>
                  </a:ext>
                </a:extLst>
              </a:tr>
            </a:tbl>
          </a:graphicData>
        </a:graphic>
      </p:graphicFrame>
    </p:spTree>
    <p:extLst>
      <p:ext uri="{BB962C8B-B14F-4D97-AF65-F5344CB8AC3E}">
        <p14:creationId xmlns:p14="http://schemas.microsoft.com/office/powerpoint/2010/main" val="4094848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3430E85C-EB71-4F96-8C03-5AB21EC8559B}"/>
              </a:ext>
            </a:extLst>
          </p:cNvPr>
          <p:cNvSpPr txBox="1"/>
          <p:nvPr/>
        </p:nvSpPr>
        <p:spPr>
          <a:xfrm>
            <a:off x="1606858" y="1269507"/>
            <a:ext cx="9570128" cy="3508653"/>
          </a:xfrm>
          <a:prstGeom prst="rect">
            <a:avLst/>
          </a:prstGeom>
          <a:noFill/>
        </p:spPr>
        <p:txBody>
          <a:bodyPr wrap="square" rtlCol="0">
            <a:spAutoFit/>
          </a:bodyPr>
          <a:lstStyle/>
          <a:p>
            <a:r>
              <a:rPr lang="nl-NL" dirty="0"/>
              <a:t>Volgende stap in de puzzel van het beleid op het gebied van de ruimtelijke ordening: het PROCES:</a:t>
            </a:r>
          </a:p>
          <a:p>
            <a:endParaRPr lang="nl-NL" dirty="0"/>
          </a:p>
          <a:p>
            <a:r>
              <a:rPr lang="nl-NL" sz="2400" b="1" dirty="0">
                <a:solidFill>
                  <a:schemeClr val="accent1"/>
                </a:solidFill>
              </a:rPr>
              <a:t>OFTEWEL: hoe komt dit beleid tot stand? </a:t>
            </a:r>
          </a:p>
          <a:p>
            <a:endParaRPr lang="nl-NL" dirty="0"/>
          </a:p>
          <a:p>
            <a:pPr marL="342900" indent="-342900">
              <a:buAutoNum type="arabicPeriod"/>
            </a:pPr>
            <a:r>
              <a:rPr lang="nl-NL" dirty="0"/>
              <a:t>Maak snel 5 groepen</a:t>
            </a:r>
          </a:p>
          <a:p>
            <a:pPr marL="342900" indent="-342900">
              <a:buAutoNum type="arabicPeriod"/>
            </a:pPr>
            <a:endParaRPr lang="nl-NL" dirty="0"/>
          </a:p>
          <a:p>
            <a:r>
              <a:rPr lang="nl-NL" dirty="0"/>
              <a:t>2. Per groep krijg je de opdracht om het proces van een van de behandelde beleidsvormen te onderzoeken; max 10 minuten.</a:t>
            </a:r>
          </a:p>
          <a:p>
            <a:endParaRPr lang="nl-NL" dirty="0"/>
          </a:p>
          <a:p>
            <a:r>
              <a:rPr lang="nl-NL" dirty="0"/>
              <a:t>3. Zorg dat je het goed begrijpt &amp; geef om de beurt uitleg aan de rest van de klas.</a:t>
            </a:r>
          </a:p>
          <a:p>
            <a:endParaRPr lang="nl-NL" dirty="0"/>
          </a:p>
          <a:p>
            <a:endParaRPr lang="nl-NL" dirty="0"/>
          </a:p>
        </p:txBody>
      </p:sp>
      <p:pic>
        <p:nvPicPr>
          <p:cNvPr id="5" name="Afbeelding 4">
            <a:extLst>
              <a:ext uri="{FF2B5EF4-FFF2-40B4-BE49-F238E27FC236}">
                <a16:creationId xmlns:a16="http://schemas.microsoft.com/office/drawing/2014/main" id="{37726B55-75CB-4C40-8A70-295F83BB9544}"/>
              </a:ext>
            </a:extLst>
          </p:cNvPr>
          <p:cNvPicPr>
            <a:picLocks noChangeAspect="1"/>
          </p:cNvPicPr>
          <p:nvPr/>
        </p:nvPicPr>
        <p:blipFill>
          <a:blip r:embed="rId2"/>
          <a:stretch>
            <a:fillRect/>
          </a:stretch>
        </p:blipFill>
        <p:spPr>
          <a:xfrm>
            <a:off x="7612630" y="4534881"/>
            <a:ext cx="3564356" cy="1971018"/>
          </a:xfrm>
          <a:prstGeom prst="rect">
            <a:avLst/>
          </a:prstGeom>
          <a:ln>
            <a:noFill/>
          </a:ln>
          <a:effectLst>
            <a:softEdge rad="112500"/>
          </a:effectLst>
        </p:spPr>
      </p:pic>
      <p:pic>
        <p:nvPicPr>
          <p:cNvPr id="6" name="Afbeelding 5">
            <a:extLst>
              <a:ext uri="{FF2B5EF4-FFF2-40B4-BE49-F238E27FC236}">
                <a16:creationId xmlns:a16="http://schemas.microsoft.com/office/drawing/2014/main" id="{AE9C1762-2E5C-48E4-B1FC-60F7DAD8DBDD}"/>
              </a:ext>
            </a:extLst>
          </p:cNvPr>
          <p:cNvPicPr>
            <a:picLocks noChangeAspect="1"/>
          </p:cNvPicPr>
          <p:nvPr/>
        </p:nvPicPr>
        <p:blipFill>
          <a:blip r:embed="rId3"/>
          <a:stretch>
            <a:fillRect/>
          </a:stretch>
        </p:blipFill>
        <p:spPr>
          <a:xfrm>
            <a:off x="10640492" y="923799"/>
            <a:ext cx="536494" cy="926672"/>
          </a:xfrm>
          <a:prstGeom prst="rect">
            <a:avLst/>
          </a:prstGeom>
        </p:spPr>
      </p:pic>
    </p:spTree>
    <p:extLst>
      <p:ext uri="{BB962C8B-B14F-4D97-AF65-F5344CB8AC3E}">
        <p14:creationId xmlns:p14="http://schemas.microsoft.com/office/powerpoint/2010/main" val="1098451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4815CEAE-E884-40A8-904B-4056D9CB1173}"/>
              </a:ext>
            </a:extLst>
          </p:cNvPr>
          <p:cNvSpPr/>
          <p:nvPr/>
        </p:nvSpPr>
        <p:spPr>
          <a:xfrm>
            <a:off x="1251751" y="1246858"/>
            <a:ext cx="6140570" cy="523220"/>
          </a:xfrm>
          <a:prstGeom prst="rect">
            <a:avLst/>
          </a:prstGeom>
        </p:spPr>
        <p:txBody>
          <a:bodyPr wrap="square">
            <a:spAutoFit/>
          </a:bodyPr>
          <a:lstStyle/>
          <a:p>
            <a:r>
              <a:rPr lang="nl-NL" sz="2800" dirty="0"/>
              <a:t>voorbeelden:</a:t>
            </a:r>
          </a:p>
        </p:txBody>
      </p:sp>
      <p:pic>
        <p:nvPicPr>
          <p:cNvPr id="2" name="Afbeelding 1">
            <a:extLst>
              <a:ext uri="{FF2B5EF4-FFF2-40B4-BE49-F238E27FC236}">
                <a16:creationId xmlns:a16="http://schemas.microsoft.com/office/drawing/2014/main" id="{C50CCC0C-1F4B-451E-A4E4-CAB3877BE43A}"/>
              </a:ext>
            </a:extLst>
          </p:cNvPr>
          <p:cNvPicPr>
            <a:picLocks noChangeAspect="1"/>
          </p:cNvPicPr>
          <p:nvPr/>
        </p:nvPicPr>
        <p:blipFill>
          <a:blip r:embed="rId2"/>
          <a:stretch>
            <a:fillRect/>
          </a:stretch>
        </p:blipFill>
        <p:spPr>
          <a:xfrm>
            <a:off x="1251751" y="1949806"/>
            <a:ext cx="10501842" cy="749005"/>
          </a:xfrm>
          <a:prstGeom prst="rect">
            <a:avLst/>
          </a:prstGeom>
        </p:spPr>
      </p:pic>
      <p:pic>
        <p:nvPicPr>
          <p:cNvPr id="5" name="Afbeelding 4">
            <a:extLst>
              <a:ext uri="{FF2B5EF4-FFF2-40B4-BE49-F238E27FC236}">
                <a16:creationId xmlns:a16="http://schemas.microsoft.com/office/drawing/2014/main" id="{EB003C60-BEDF-4E93-BD9B-301DFE74781E}"/>
              </a:ext>
            </a:extLst>
          </p:cNvPr>
          <p:cNvPicPr>
            <a:picLocks noChangeAspect="1"/>
          </p:cNvPicPr>
          <p:nvPr/>
        </p:nvPicPr>
        <p:blipFill>
          <a:blip r:embed="rId3"/>
          <a:stretch>
            <a:fillRect/>
          </a:stretch>
        </p:blipFill>
        <p:spPr>
          <a:xfrm>
            <a:off x="3386393" y="1048180"/>
            <a:ext cx="536494" cy="920576"/>
          </a:xfrm>
          <a:prstGeom prst="rect">
            <a:avLst/>
          </a:prstGeom>
        </p:spPr>
      </p:pic>
      <p:graphicFrame>
        <p:nvGraphicFramePr>
          <p:cNvPr id="7" name="Tabel 6">
            <a:extLst>
              <a:ext uri="{FF2B5EF4-FFF2-40B4-BE49-F238E27FC236}">
                <a16:creationId xmlns:a16="http://schemas.microsoft.com/office/drawing/2014/main" id="{B070CD03-3C31-46FB-B287-23D09BED8163}"/>
              </a:ext>
            </a:extLst>
          </p:cNvPr>
          <p:cNvGraphicFramePr>
            <a:graphicFrameLocks noGrp="1"/>
          </p:cNvGraphicFramePr>
          <p:nvPr>
            <p:extLst>
              <p:ext uri="{D42A27DB-BD31-4B8C-83A1-F6EECF244321}">
                <p14:modId xmlns:p14="http://schemas.microsoft.com/office/powerpoint/2010/main" val="2959157681"/>
              </p:ext>
            </p:extLst>
          </p:nvPr>
        </p:nvGraphicFramePr>
        <p:xfrm>
          <a:off x="1322773" y="2698811"/>
          <a:ext cx="10360240" cy="1965325"/>
        </p:xfrm>
        <a:graphic>
          <a:graphicData uri="http://schemas.openxmlformats.org/drawingml/2006/table">
            <a:tbl>
              <a:tblPr firstRow="1" firstCol="1" bandRow="1"/>
              <a:tblGrid>
                <a:gridCol w="2195489">
                  <a:extLst>
                    <a:ext uri="{9D8B030D-6E8A-4147-A177-3AD203B41FA5}">
                      <a16:colId xmlns:a16="http://schemas.microsoft.com/office/drawing/2014/main" val="2501368415"/>
                    </a:ext>
                  </a:extLst>
                </a:gridCol>
                <a:gridCol w="1897117">
                  <a:extLst>
                    <a:ext uri="{9D8B030D-6E8A-4147-A177-3AD203B41FA5}">
                      <a16:colId xmlns:a16="http://schemas.microsoft.com/office/drawing/2014/main" val="2651269197"/>
                    </a:ext>
                  </a:extLst>
                </a:gridCol>
                <a:gridCol w="2202893">
                  <a:extLst>
                    <a:ext uri="{9D8B030D-6E8A-4147-A177-3AD203B41FA5}">
                      <a16:colId xmlns:a16="http://schemas.microsoft.com/office/drawing/2014/main" val="3815001911"/>
                    </a:ext>
                  </a:extLst>
                </a:gridCol>
                <a:gridCol w="2080865">
                  <a:extLst>
                    <a:ext uri="{9D8B030D-6E8A-4147-A177-3AD203B41FA5}">
                      <a16:colId xmlns:a16="http://schemas.microsoft.com/office/drawing/2014/main" val="831253700"/>
                    </a:ext>
                  </a:extLst>
                </a:gridCol>
                <a:gridCol w="1983876">
                  <a:extLst>
                    <a:ext uri="{9D8B030D-6E8A-4147-A177-3AD203B41FA5}">
                      <a16:colId xmlns:a16="http://schemas.microsoft.com/office/drawing/2014/main" val="336478016"/>
                    </a:ext>
                  </a:extLst>
                </a:gridCol>
              </a:tblGrid>
              <a:tr h="511810">
                <a:tc>
                  <a:txBody>
                    <a:bodyPr/>
                    <a:lstStyle/>
                    <a:p>
                      <a:pPr>
                        <a:lnSpc>
                          <a:spcPct val="107000"/>
                        </a:lnSpc>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hlinkClick r:id="rId4"/>
                        </a:rPr>
                        <a:t>https://www.omgevingsweb.nl/cms/files/2016-12/d-nl.imro.0855.stv2015001-d001.pdf</a:t>
                      </a: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100" u="sng">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https://www.brabant.nl/dossiers/dossiers-op-thema/ruimtelijke-ordening/ruimtelijk-beleid/structuurvisie</a:t>
                      </a:r>
                      <a:r>
                        <a:rPr lang="nl-NL" sz="11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Afspraken over windmolens. </a:t>
                      </a:r>
                    </a:p>
                    <a:p>
                      <a:pPr>
                        <a:lnSpc>
                          <a:spcPct val="107000"/>
                        </a:lnSpc>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Natuurbeheer. </a:t>
                      </a:r>
                    </a:p>
                    <a:p>
                      <a:pPr>
                        <a:lnSpc>
                          <a:spcPct val="107000"/>
                        </a:lnSpc>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Agrarische bedrijven. </a:t>
                      </a:r>
                    </a:p>
                    <a:p>
                      <a:pPr>
                        <a:lnSpc>
                          <a:spcPct val="107000"/>
                        </a:lnSpc>
                        <a:spcAft>
                          <a:spcPts val="0"/>
                        </a:spcAft>
                      </a:pPr>
                      <a:r>
                        <a:rPr lang="nl-NL" sz="11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https://decentrale.regelgeving.overheid.nl/cvdr/xhtmloutput/Historie/Zeeland/CVDR230513/CVDR230513_2.html</a:t>
                      </a: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1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7"/>
                        </a:rPr>
                        <a:t>https://www.ruimtelijkeplannen.nl/documents/NL.IMRO.085500002001017-/v_NL.IMRO.085500002001017-.pdf</a:t>
                      </a:r>
                      <a:r>
                        <a:rPr lang="nl-NL"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Wijzigingsplan </a:t>
                      </a:r>
                      <a:r>
                        <a:rPr lang="nl-NL" sz="1100" dirty="0" err="1">
                          <a:effectLst/>
                          <a:latin typeface="Calibri" panose="020F0502020204030204" pitchFamily="34" charset="0"/>
                          <a:ea typeface="Calibri" panose="020F0502020204030204" pitchFamily="34" charset="0"/>
                          <a:cs typeface="Times New Roman" panose="02020603050405020304" pitchFamily="18" charset="0"/>
                        </a:rPr>
                        <a:t>Gildehauserweg</a:t>
                      </a:r>
                      <a:r>
                        <a:rPr lang="nl-NL" sz="1100" dirty="0">
                          <a:effectLst/>
                          <a:latin typeface="Calibri" panose="020F0502020204030204" pitchFamily="34" charset="0"/>
                          <a:ea typeface="Calibri" panose="020F0502020204030204" pitchFamily="34" charset="0"/>
                          <a:cs typeface="Times New Roman" panose="02020603050405020304" pitchFamily="18" charset="0"/>
                        </a:rPr>
                        <a:t> 18, Losser. </a:t>
                      </a:r>
                    </a:p>
                    <a:p>
                      <a:pPr>
                        <a:lnSpc>
                          <a:spcPct val="107000"/>
                        </a:lnSpc>
                        <a:spcAft>
                          <a:spcPts val="0"/>
                        </a:spcAft>
                      </a:pPr>
                      <a:r>
                        <a:rPr lang="nl-NL" sz="1100" dirty="0">
                          <a:effectLst/>
                          <a:latin typeface="Calibri" panose="020F0502020204030204" pitchFamily="34" charset="0"/>
                          <a:ea typeface="Calibri" panose="020F0502020204030204" pitchFamily="34" charset="0"/>
                          <a:cs typeface="Times New Roman" panose="02020603050405020304" pitchFamily="18" charset="0"/>
                        </a:rPr>
                        <a:t>Op dit perceel is een deel van de opstallen gesloopt en ingezet voor de regeling "Rood voor rood met gesloten beurs". Op basis hiervan is een compensatiekavel verkregen, waardoor ter plaatse een nieuwe woning met bijgebouw gerealiseerd kan worden.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3332994"/>
                  </a:ext>
                </a:extLst>
              </a:tr>
            </a:tbl>
          </a:graphicData>
        </a:graphic>
      </p:graphicFrame>
    </p:spTree>
    <p:extLst>
      <p:ext uri="{BB962C8B-B14F-4D97-AF65-F5344CB8AC3E}">
        <p14:creationId xmlns:p14="http://schemas.microsoft.com/office/powerpoint/2010/main" val="3153025169"/>
      </p:ext>
    </p:extLst>
  </p:cSld>
  <p:clrMapOvr>
    <a:masterClrMapping/>
  </p:clrMapOvr>
</p:sld>
</file>

<file path=ppt/theme/theme1.xml><?xml version="1.0" encoding="utf-8"?>
<a:theme xmlns:a="http://schemas.openxmlformats.org/drawingml/2006/main" name="Helicon 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Helicon thema" id="{ACB87FCE-9474-4D1A-91B1-4808E599A9AC}" vid="{0E457EA9-F56E-4451-8CA0-082C072EE7D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0" ma:contentTypeDescription="Een nieuw document maken." ma:contentTypeScope="" ma:versionID="d642efe41fcea88d5f514d462b90a26a">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5a1ffd1461ecf3d7dc907e04825cc141"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B4BB7BC-706F-4F88-ADF1-06F4202C9E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85AD834-1223-4DDA-A10E-F837810EADC2}">
  <ds:schemaRefs>
    <ds:schemaRef ds:uri="http://schemas.microsoft.com/sharepoint/v3/contenttype/forms"/>
  </ds:schemaRefs>
</ds:datastoreItem>
</file>

<file path=customXml/itemProps3.xml><?xml version="1.0" encoding="utf-8"?>
<ds:datastoreItem xmlns:ds="http://schemas.openxmlformats.org/officeDocument/2006/customXml" ds:itemID="{C2CC81CB-4030-4A55-8DD0-2C977A556A04}">
  <ds:schemaRefs>
    <ds:schemaRef ds:uri="47a28104-336f-447d-946e-e305ac2bcd47"/>
    <ds:schemaRef ds:uri="http://purl.org/dc/dcmitype/"/>
    <ds:schemaRef ds:uri="http://schemas.microsoft.com/office/2006/metadata/properties"/>
    <ds:schemaRef ds:uri="http://purl.org/dc/terms/"/>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 ds:uri="34354c1b-6b8c-435b-ad50-990538c19557"/>
  </ds:schemaRefs>
</ds:datastoreItem>
</file>

<file path=docProps/app.xml><?xml version="1.0" encoding="utf-8"?>
<Properties xmlns="http://schemas.openxmlformats.org/officeDocument/2006/extended-properties" xmlns:vt="http://schemas.openxmlformats.org/officeDocument/2006/docPropsVTypes">
  <TotalTime>250</TotalTime>
  <Words>634</Words>
  <Application>Microsoft Office PowerPoint</Application>
  <PresentationFormat>Breedbeeld</PresentationFormat>
  <Paragraphs>115</Paragraphs>
  <Slides>14</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14</vt:i4>
      </vt:variant>
    </vt:vector>
  </HeadingPairs>
  <TitlesOfParts>
    <vt:vector size="17" baseType="lpstr">
      <vt:lpstr>Arial</vt:lpstr>
      <vt:lpstr>Calibri</vt:lpstr>
      <vt:lpstr>Helicon thema</vt:lpstr>
      <vt:lpstr>Stad&amp;Wijk</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Stad&amp;Wijk</dc:title>
  <dc:creator>Pascalle Cup</dc:creator>
  <cp:lastModifiedBy>Pascalle Cup</cp:lastModifiedBy>
  <cp:revision>9</cp:revision>
  <dcterms:created xsi:type="dcterms:W3CDTF">2019-09-01T15:46:17Z</dcterms:created>
  <dcterms:modified xsi:type="dcterms:W3CDTF">2019-09-06T09:43:32Z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